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9"/>
  </p:notesMasterIdLst>
  <p:sldIdLst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57" r:id="rId15"/>
    <p:sldId id="258" r:id="rId16"/>
    <p:sldId id="259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9F051-B209-4613-8B3B-85740A9C7016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D37CA-25E7-490C-B58A-4A95CF626D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98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0E712-BB0F-4170-9769-B3D0EBC386D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7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CEF0F">
              <a:alpha val="1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EFC9"/>
                </a:solidFill>
              </a:rPr>
              <a:t> 90</a:t>
            </a:r>
          </a:p>
        </p:txBody>
      </p:sp>
      <p:pic>
        <p:nvPicPr>
          <p:cNvPr id="34826" name="Picture 10" descr="Cover imag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637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2130425"/>
            <a:ext cx="6705600" cy="14700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019800" cy="1752600"/>
          </a:xfrm>
        </p:spPr>
        <p:txBody>
          <a:bodyPr/>
          <a:lstStyle>
            <a:lvl1pPr marL="0" indent="0">
              <a:buFont typeface="Times" pitchFamily="18" charset="0"/>
              <a:buNone/>
              <a:defRPr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E174C8-5BAD-4B9A-A021-CA591720FA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8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AE149-BDAF-42AA-B684-AACA943700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4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6592D-BBE4-4362-A93A-A96D566F86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287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219200"/>
            <a:ext cx="3429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219200"/>
            <a:ext cx="3429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17692-7ED9-41ED-B6B6-0190C4363F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271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282B6-0DCB-4C11-906B-542B8721C8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730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5E48B-59F2-4BCB-9836-569CD45E18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283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8B2F1-7392-48BB-9E14-A200A95D82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71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7E4F2-1222-43A3-8F5C-F73EEF5793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1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28873-6253-4EC1-A1FA-0CD53E2930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38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21AB9-A4C7-44EC-936B-D50FA71BB5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84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7526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74638"/>
            <a:ext cx="51054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0BD79-4780-4B52-8C57-C2C6464247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17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10CA66-442C-4161-A8A7-2B8BC1C51EA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408148-9B7B-49EF-B607-D1A182E0B056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CEF0F">
              <a:alpha val="1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EFC9"/>
                </a:solidFill>
              </a:rPr>
              <a:t> 90</a:t>
            </a:r>
          </a:p>
        </p:txBody>
      </p:sp>
      <p:pic>
        <p:nvPicPr>
          <p:cNvPr id="1034" name="Picture 10" descr="Cover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637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4638"/>
            <a:ext cx="70104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219200"/>
            <a:ext cx="7010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7AEA58-62C9-41AB-A8E4-25CA3B3635B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-914400" y="8382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7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27013" indent="-227013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8925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915988" indent="-17145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314450" indent="-2222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598613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055813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513013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970213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427413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Marriage: A Changing Tradition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429000"/>
            <a:ext cx="6172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Solemnization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sz="2400"/>
              <a:t>The formal requirements of marriage, known as </a:t>
            </a:r>
            <a:r>
              <a:rPr lang="en-CA" sz="2400" b="1"/>
              <a:t>solemnization</a:t>
            </a:r>
            <a:r>
              <a:rPr lang="en-CA" sz="2400"/>
              <a:t>, include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issuing a marriage licence or banns.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performing the marriage ceremony.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establishing age requirements.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registering the marriage officially.</a:t>
            </a:r>
          </a:p>
          <a:p>
            <a:pPr>
              <a:lnSpc>
                <a:spcPct val="90000"/>
              </a:lnSpc>
            </a:pPr>
            <a:r>
              <a:rPr lang="en-CA" sz="2400"/>
              <a:t>The </a:t>
            </a:r>
            <a:r>
              <a:rPr lang="en-CA" sz="2400" b="1"/>
              <a:t>banns of marriage</a:t>
            </a:r>
            <a:r>
              <a:rPr lang="en-CA" sz="2400"/>
              <a:t> refers to an announcement of an intended marriage read in a couple’s church.</a:t>
            </a:r>
          </a:p>
          <a:p>
            <a:pPr>
              <a:lnSpc>
                <a:spcPct val="90000"/>
              </a:lnSpc>
            </a:pPr>
            <a:r>
              <a:rPr lang="en-CA" sz="2400"/>
              <a:t>A </a:t>
            </a:r>
            <a:r>
              <a:rPr lang="en-CA" sz="2400" b="1"/>
              <a:t>ceremony</a:t>
            </a:r>
            <a:r>
              <a:rPr lang="en-CA" sz="2400"/>
              <a:t> may be </a:t>
            </a:r>
            <a:r>
              <a:rPr lang="en-CA" sz="2400" i="1"/>
              <a:t>civil</a:t>
            </a:r>
            <a:r>
              <a:rPr lang="en-CA" sz="2400"/>
              <a:t> or </a:t>
            </a:r>
            <a:r>
              <a:rPr lang="en-CA" sz="2400" i="1"/>
              <a:t>religious</a:t>
            </a:r>
            <a:r>
              <a:rPr lang="en-CA" sz="2400"/>
              <a:t>.</a:t>
            </a:r>
          </a:p>
          <a:p>
            <a:pPr>
              <a:lnSpc>
                <a:spcPct val="90000"/>
              </a:lnSpc>
            </a:pPr>
            <a:r>
              <a:rPr lang="en-CA" sz="2400"/>
              <a:t>Before a wedding, a couple will obtain a marriage licence, and following the ceremony they receive a marriage certificate that </a:t>
            </a:r>
            <a:r>
              <a:rPr lang="en-CA" sz="2400" b="1"/>
              <a:t>registers</a:t>
            </a:r>
            <a:r>
              <a:rPr lang="en-CA" sz="2400"/>
              <a:t> their marriage.</a:t>
            </a:r>
          </a:p>
        </p:txBody>
      </p:sp>
    </p:spTree>
    <p:extLst>
      <p:ext uri="{BB962C8B-B14F-4D97-AF65-F5344CB8AC3E}">
        <p14:creationId xmlns:p14="http://schemas.microsoft.com/office/powerpoint/2010/main" val="94999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Same-Sex Marriages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400"/>
              <a:t>In 2005, the federal government passed the </a:t>
            </a:r>
            <a:r>
              <a:rPr lang="en-CA" sz="2400" i="1"/>
              <a:t>Civil Marriage Act</a:t>
            </a:r>
            <a:r>
              <a:rPr lang="en-CA" sz="2400"/>
              <a:t>, which changed the previous definition of marriage </a:t>
            </a:r>
            <a:r>
              <a:rPr lang="en-CA" sz="2400" i="1"/>
              <a:t>(“the lawful union of one man and one woman to the exclusion of all others”)</a:t>
            </a:r>
            <a:r>
              <a:rPr lang="en-CA" sz="2400"/>
              <a:t> to include </a:t>
            </a:r>
            <a:r>
              <a:rPr lang="en-CA" sz="2400" b="1"/>
              <a:t>same-sex couples</a:t>
            </a:r>
            <a:r>
              <a:rPr lang="en-CA" sz="2400"/>
              <a:t>.</a:t>
            </a:r>
          </a:p>
          <a:p>
            <a:r>
              <a:rPr lang="en-CA" sz="2400"/>
              <a:t>The definition now speaks of “the lawful union of </a:t>
            </a:r>
            <a:r>
              <a:rPr lang="en-CA" sz="2400" i="1"/>
              <a:t>two persons</a:t>
            </a:r>
            <a:r>
              <a:rPr lang="en-CA" sz="2400"/>
              <a:t>” instead of “one man and one woman.”</a:t>
            </a:r>
          </a:p>
          <a:p>
            <a:r>
              <a:rPr lang="en-CA" sz="2400"/>
              <a:t>Gay men and lesbian women successfully used their </a:t>
            </a:r>
            <a:r>
              <a:rPr lang="en-CA" sz="2400" b="1"/>
              <a:t>Section 15 Equality Rights</a:t>
            </a:r>
            <a:r>
              <a:rPr lang="en-CA" sz="2400"/>
              <a:t> in the </a:t>
            </a:r>
            <a:r>
              <a:rPr lang="en-CA" sz="2400" i="1"/>
              <a:t>Charter of Rights and Freedoms</a:t>
            </a:r>
            <a:r>
              <a:rPr lang="en-CA" sz="2400"/>
              <a:t> to have the definition changed.</a:t>
            </a:r>
            <a:endParaRPr lang="en-CA" sz="2400" i="1"/>
          </a:p>
        </p:txBody>
      </p:sp>
    </p:spTree>
    <p:extLst>
      <p:ext uri="{BB962C8B-B14F-4D97-AF65-F5344CB8AC3E}">
        <p14:creationId xmlns:p14="http://schemas.microsoft.com/office/powerpoint/2010/main" val="312123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A Spouse’s Name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400"/>
              <a:t>One of the spouses, usually the wife, may choose to change his or her surname. </a:t>
            </a:r>
          </a:p>
          <a:p>
            <a:r>
              <a:rPr lang="en-CA" sz="2400"/>
              <a:t>The options are:</a:t>
            </a:r>
          </a:p>
          <a:p>
            <a:pPr lvl="1"/>
            <a:r>
              <a:rPr lang="en-CA" sz="2000"/>
              <a:t>Assuming the spouse’s surname.</a:t>
            </a:r>
          </a:p>
          <a:p>
            <a:pPr lvl="1"/>
            <a:r>
              <a:rPr lang="en-CA" sz="2000"/>
              <a:t>Assuming a combination of one’s own surname and the spouse’s surname (with a hyphen in between).</a:t>
            </a:r>
          </a:p>
          <a:p>
            <a:pPr lvl="1"/>
            <a:r>
              <a:rPr lang="en-CA" sz="2000"/>
              <a:t>Keeping one’s own surname and not changing it.</a:t>
            </a:r>
          </a:p>
          <a:p>
            <a:r>
              <a:rPr lang="en-CA" sz="2400"/>
              <a:t>Each province has a </a:t>
            </a:r>
            <a:r>
              <a:rPr lang="en-CA" sz="2400" i="1"/>
              <a:t>Change of Name Act</a:t>
            </a:r>
            <a:r>
              <a:rPr lang="en-CA" sz="2400"/>
              <a:t>.</a:t>
            </a:r>
          </a:p>
          <a:p>
            <a:r>
              <a:rPr lang="en-CA" sz="2400"/>
              <a:t>Today, it is common for women to keep their own surnames or combine them with their spouses’ surnames.</a:t>
            </a:r>
          </a:p>
        </p:txBody>
      </p:sp>
    </p:spTree>
    <p:extLst>
      <p:ext uri="{BB962C8B-B14F-4D97-AF65-F5344CB8AC3E}">
        <p14:creationId xmlns:p14="http://schemas.microsoft.com/office/powerpoint/2010/main" val="2517078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Things to Consider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were to plan a wedding, what traditional features would you include?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innovations would you add?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40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you think you have to include?</a:t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Formal </a:t>
            </a:r>
            <a:r>
              <a:rPr lang="en-US" dirty="0"/>
              <a:t>Requirements of a marriage</a:t>
            </a:r>
          </a:p>
          <a:p>
            <a:pPr lvl="1"/>
            <a:r>
              <a:rPr lang="en-CA" dirty="0" smtClean="0"/>
              <a:t>Marriage </a:t>
            </a:r>
            <a:r>
              <a:rPr lang="en-CA" dirty="0"/>
              <a:t>Licence</a:t>
            </a:r>
          </a:p>
          <a:p>
            <a:pPr lvl="1"/>
            <a:r>
              <a:rPr lang="en-CA" dirty="0" smtClean="0"/>
              <a:t>Marriage </a:t>
            </a:r>
            <a:r>
              <a:rPr lang="en-CA" dirty="0"/>
              <a:t>Ceremony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be witnessed by two </a:t>
            </a:r>
            <a:r>
              <a:rPr lang="en-US" dirty="0" smtClean="0"/>
              <a:t>people who </a:t>
            </a:r>
            <a:r>
              <a:rPr lang="en-US" dirty="0"/>
              <a:t>are 18 years or older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be conducted by someone who is legally authorized to </a:t>
            </a:r>
            <a:r>
              <a:rPr lang="en-US" dirty="0" smtClean="0"/>
              <a:t>do so </a:t>
            </a:r>
            <a:endParaRPr lang="en-US" dirty="0"/>
          </a:p>
          <a:p>
            <a:pPr lvl="1"/>
            <a:r>
              <a:rPr lang="en-US" dirty="0" smtClean="0"/>
              <a:t>Each </a:t>
            </a:r>
            <a:r>
              <a:rPr lang="en-US" dirty="0"/>
              <a:t>party must declare that they are not aware of </a:t>
            </a:r>
            <a:r>
              <a:rPr lang="en-US" dirty="0" smtClean="0"/>
              <a:t>an   </a:t>
            </a:r>
          </a:p>
          <a:p>
            <a:pPr marL="585216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CA" dirty="0" smtClean="0"/>
              <a:t>impediment </a:t>
            </a:r>
            <a:r>
              <a:rPr lang="en-CA" dirty="0"/>
              <a:t>to the marriage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take each other as his or her "lawfully wedded" husband </a:t>
            </a:r>
            <a:r>
              <a:rPr lang="en-US" dirty="0" smtClean="0"/>
              <a:t>or </a:t>
            </a:r>
            <a:r>
              <a:rPr lang="en-CA" dirty="0" smtClean="0"/>
              <a:t>wife</a:t>
            </a:r>
            <a:endParaRPr lang="en-CA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person </a:t>
            </a:r>
            <a:r>
              <a:rPr lang="en-US" dirty="0" smtClean="0"/>
              <a:t>conducting </a:t>
            </a:r>
            <a:r>
              <a:rPr lang="en-US" dirty="0"/>
              <a:t>the ceremony must pronounce the </a:t>
            </a:r>
            <a:r>
              <a:rPr lang="en-US" dirty="0" smtClean="0"/>
              <a:t>couple </a:t>
            </a:r>
            <a:r>
              <a:rPr lang="en-CA" dirty="0" smtClean="0"/>
              <a:t>as </a:t>
            </a:r>
            <a:r>
              <a:rPr lang="en-CA" dirty="0"/>
              <a:t>married</a:t>
            </a:r>
          </a:p>
        </p:txBody>
      </p:sp>
    </p:spTree>
    <p:extLst>
      <p:ext uri="{BB962C8B-B14F-4D97-AF65-F5344CB8AC3E}">
        <p14:creationId xmlns:p14="http://schemas.microsoft.com/office/powerpoint/2010/main" val="35661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Jigsaw 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groups of 6 will be assigned one of the</a:t>
            </a:r>
          </a:p>
          <a:p>
            <a:r>
              <a:rPr lang="en-CA" dirty="0"/>
              <a:t>essential requirements of marriage.</a:t>
            </a:r>
          </a:p>
          <a:p>
            <a:r>
              <a:rPr lang="en-US" dirty="0"/>
              <a:t>Write a brief definition in your own words</a:t>
            </a:r>
          </a:p>
          <a:p>
            <a:r>
              <a:rPr lang="en-US" dirty="0"/>
              <a:t>of what that requirements means.</a:t>
            </a:r>
          </a:p>
          <a:p>
            <a:r>
              <a:rPr lang="en-US" dirty="0"/>
              <a:t>Use the textbook to help you - pages 414 -</a:t>
            </a:r>
          </a:p>
          <a:p>
            <a:pPr marL="137160" indent="0">
              <a:buNone/>
            </a:pPr>
            <a:r>
              <a:rPr lang="en-CA" dirty="0"/>
              <a:t> </a:t>
            </a:r>
            <a:r>
              <a:rPr lang="en-CA" dirty="0" smtClean="0"/>
              <a:t>    418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20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and Answer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</a:t>
            </a:r>
            <a:r>
              <a:rPr lang="en-US" dirty="0" smtClean="0"/>
              <a:t>Cases </a:t>
            </a:r>
            <a:r>
              <a:rPr lang="en-US" dirty="0"/>
              <a:t>provided and answer the</a:t>
            </a:r>
          </a:p>
          <a:p>
            <a:pPr marL="137160" indent="0">
              <a:buNone/>
            </a:pPr>
            <a:r>
              <a:rPr lang="en-US" dirty="0" smtClean="0"/>
              <a:t>     questions</a:t>
            </a:r>
            <a:r>
              <a:rPr lang="en-US" dirty="0"/>
              <a:t>. We will take them up as a class</a:t>
            </a:r>
          </a:p>
          <a:p>
            <a:pPr marL="137160" indent="0">
              <a:buNone/>
            </a:pPr>
            <a:r>
              <a:rPr lang="en-CA" dirty="0"/>
              <a:t>1. Al-</a:t>
            </a:r>
            <a:r>
              <a:rPr lang="en-CA" dirty="0" err="1"/>
              <a:t>smadi</a:t>
            </a:r>
            <a:endParaRPr lang="en-CA" dirty="0"/>
          </a:p>
          <a:p>
            <a:pPr marL="137160" indent="0">
              <a:buNone/>
            </a:pPr>
            <a:r>
              <a:rPr lang="en-CA" dirty="0"/>
              <a:t>2. Barrett Estate v. Dexter</a:t>
            </a:r>
          </a:p>
          <a:p>
            <a:pPr marL="137160" indent="0">
              <a:buNone/>
            </a:pPr>
            <a:r>
              <a:rPr lang="en-CA" dirty="0"/>
              <a:t>3. </a:t>
            </a:r>
            <a:r>
              <a:rPr lang="en-CA" dirty="0" err="1"/>
              <a:t>Pettkus</a:t>
            </a:r>
            <a:r>
              <a:rPr lang="en-CA" dirty="0"/>
              <a:t> v. Becker</a:t>
            </a:r>
          </a:p>
        </p:txBody>
      </p:sp>
    </p:spTree>
    <p:extLst>
      <p:ext uri="{BB962C8B-B14F-4D97-AF65-F5344CB8AC3E}">
        <p14:creationId xmlns:p14="http://schemas.microsoft.com/office/powerpoint/2010/main" val="41612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Family Law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Family Law</a:t>
            </a:r>
            <a:r>
              <a:rPr lang="en-US" sz="2400"/>
              <a:t> deals with the various relationships between family members, including husband and wife, parents and children, and more recently same-sex partners.</a:t>
            </a:r>
          </a:p>
          <a:p>
            <a:r>
              <a:rPr lang="en-US" sz="2400"/>
              <a:t>The need for </a:t>
            </a:r>
            <a:r>
              <a:rPr lang="en-US" sz="2400" b="1"/>
              <a:t>family law</a:t>
            </a:r>
            <a:r>
              <a:rPr lang="en-US" sz="2400"/>
              <a:t> usually begins with the </a:t>
            </a:r>
            <a:r>
              <a:rPr lang="en-US" sz="2400" b="1"/>
              <a:t>marriage breakdown</a:t>
            </a:r>
            <a:r>
              <a:rPr lang="en-US" sz="2400"/>
              <a:t>—grounds for divorce.</a:t>
            </a:r>
          </a:p>
          <a:p>
            <a:r>
              <a:rPr lang="en-US" sz="2400"/>
              <a:t>The </a:t>
            </a:r>
            <a:r>
              <a:rPr lang="en-US" sz="2400" i="1"/>
              <a:t>Constitution Act, 1867</a:t>
            </a:r>
            <a:r>
              <a:rPr lang="en-US" sz="2400"/>
              <a:t> gives the federal government authority to define the </a:t>
            </a:r>
            <a:r>
              <a:rPr lang="en-US" sz="2400" b="1"/>
              <a:t>essentials</a:t>
            </a:r>
            <a:r>
              <a:rPr lang="en-US" sz="2400"/>
              <a:t> of marriage, and provincial governments the jurisdiction over the </a:t>
            </a:r>
            <a:r>
              <a:rPr lang="en-US" sz="2400" b="1"/>
              <a:t>solemnization of marriage </a:t>
            </a:r>
            <a:r>
              <a:rPr lang="en-US" sz="2400"/>
              <a:t>(the procedures required for a legal marriage).</a:t>
            </a:r>
          </a:p>
        </p:txBody>
      </p:sp>
    </p:spTree>
    <p:extLst>
      <p:ext uri="{BB962C8B-B14F-4D97-AF65-F5344CB8AC3E}">
        <p14:creationId xmlns:p14="http://schemas.microsoft.com/office/powerpoint/2010/main" val="29688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Changing Times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400"/>
              <a:t>For many years, the traditional “nuclear family” was the dominant model for most homes.</a:t>
            </a:r>
          </a:p>
          <a:p>
            <a:r>
              <a:rPr lang="en-CA" sz="2400"/>
              <a:t>A </a:t>
            </a:r>
            <a:r>
              <a:rPr lang="en-CA" sz="2400" b="1"/>
              <a:t>nuclear family</a:t>
            </a:r>
            <a:r>
              <a:rPr lang="en-CA" sz="2400"/>
              <a:t> consists of a mother, father, and their children.</a:t>
            </a:r>
          </a:p>
          <a:p>
            <a:r>
              <a:rPr lang="en-CA" sz="2400"/>
              <a:t>Over the years this model has become less dominant and several newer models have emerged to create a diversity among families that is unprecedented.</a:t>
            </a:r>
          </a:p>
          <a:p>
            <a:r>
              <a:rPr lang="en-CA" sz="2400"/>
              <a:t>Newer family models include: same-sex couples with children, single parents, married couples without children, unmarried couples in common law relationships, and, most recently, three-parent families.</a:t>
            </a:r>
          </a:p>
          <a:p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398225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Marriage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400"/>
              <a:t>A </a:t>
            </a:r>
            <a:r>
              <a:rPr lang="en-CA" sz="2400" b="1"/>
              <a:t>marriage</a:t>
            </a:r>
            <a:r>
              <a:rPr lang="en-CA" sz="2400"/>
              <a:t> involves a legally binding contract between two people.  </a:t>
            </a:r>
          </a:p>
          <a:p>
            <a:r>
              <a:rPr lang="en-CA" sz="2400"/>
              <a:t>A </a:t>
            </a:r>
            <a:r>
              <a:rPr lang="en-CA" sz="2400" b="1"/>
              <a:t>divorce</a:t>
            </a:r>
            <a:r>
              <a:rPr lang="en-CA" sz="2400"/>
              <a:t> terminates the contract.</a:t>
            </a:r>
          </a:p>
          <a:p>
            <a:r>
              <a:rPr lang="en-CA" sz="2400"/>
              <a:t>Similar to other contracts, each spouse has rights and obligations:</a:t>
            </a:r>
          </a:p>
          <a:p>
            <a:pPr lvl="1"/>
            <a:r>
              <a:rPr lang="en-CA" sz="2000"/>
              <a:t>Each spouse has a right to live in the family home.</a:t>
            </a:r>
          </a:p>
          <a:p>
            <a:pPr lvl="1"/>
            <a:r>
              <a:rPr lang="en-CA" sz="2000"/>
              <a:t>Spouses have a mutual obligation of financial support and an individual obligation of self-support.</a:t>
            </a:r>
          </a:p>
          <a:p>
            <a:pPr lvl="1"/>
            <a:r>
              <a:rPr lang="en-CA" sz="2000"/>
              <a:t>Spouses have rights to share in an estate; one spouse gains rights to the estate if the other spouse dies.</a:t>
            </a:r>
          </a:p>
          <a:p>
            <a:pPr lvl="1"/>
            <a:r>
              <a:rPr lang="en-CA" sz="2000"/>
              <a:t>If there are children, the partners must determine care, custody, and support in the event of a divorce.</a:t>
            </a:r>
          </a:p>
        </p:txBody>
      </p:sp>
    </p:spTree>
    <p:extLst>
      <p:ext uri="{BB962C8B-B14F-4D97-AF65-F5344CB8AC3E}">
        <p14:creationId xmlns:p14="http://schemas.microsoft.com/office/powerpoint/2010/main" val="159804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Requirements of Marriage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CA" sz="2400"/>
              <a:t>Most of the essential requirements of marriage are recognized through common law, and each province has its own </a:t>
            </a:r>
            <a:r>
              <a:rPr lang="en-CA" sz="2400" i="1"/>
              <a:t>Marriage Act</a:t>
            </a:r>
            <a:r>
              <a:rPr lang="en-CA" sz="2400"/>
              <a:t>.</a:t>
            </a:r>
          </a:p>
          <a:p>
            <a:pPr marL="533400" indent="-533400"/>
            <a:r>
              <a:rPr lang="en-CA" sz="2400"/>
              <a:t>The essential requirements of marriage:</a:t>
            </a:r>
          </a:p>
          <a:p>
            <a:pPr marL="798513" lvl="1" indent="-457200">
              <a:buFont typeface="Times" pitchFamily="18" charset="0"/>
              <a:buAutoNum type="arabicPeriod"/>
            </a:pPr>
            <a:r>
              <a:rPr lang="en-CA" sz="2000"/>
              <a:t>Mental capacity</a:t>
            </a:r>
          </a:p>
          <a:p>
            <a:pPr marL="798513" lvl="1" indent="-457200">
              <a:buFont typeface="Times" pitchFamily="18" charset="0"/>
              <a:buAutoNum type="arabicPeriod"/>
            </a:pPr>
            <a:r>
              <a:rPr lang="en-CA" sz="2000"/>
              <a:t>Genuine consent</a:t>
            </a:r>
          </a:p>
          <a:p>
            <a:pPr marL="798513" lvl="1" indent="-457200">
              <a:buFont typeface="Times" pitchFamily="18" charset="0"/>
              <a:buAutoNum type="arabicPeriod"/>
            </a:pPr>
            <a:r>
              <a:rPr lang="en-CA" sz="2000"/>
              <a:t>Minimum age</a:t>
            </a:r>
          </a:p>
          <a:p>
            <a:pPr marL="798513" lvl="1" indent="-457200">
              <a:buFont typeface="Times" pitchFamily="18" charset="0"/>
              <a:buAutoNum type="arabicPeriod"/>
            </a:pPr>
            <a:r>
              <a:rPr lang="en-CA" sz="2000"/>
              <a:t>Close relationships</a:t>
            </a:r>
          </a:p>
          <a:p>
            <a:pPr marL="798513" lvl="1" indent="-457200">
              <a:buFont typeface="Times" pitchFamily="18" charset="0"/>
              <a:buAutoNum type="arabicPeriod"/>
            </a:pPr>
            <a:r>
              <a:rPr lang="en-CA" sz="2000"/>
              <a:t>Unmarried status</a:t>
            </a:r>
          </a:p>
        </p:txBody>
      </p:sp>
    </p:spTree>
    <p:extLst>
      <p:ext uri="{BB962C8B-B14F-4D97-AF65-F5344CB8AC3E}">
        <p14:creationId xmlns:p14="http://schemas.microsoft.com/office/powerpoint/2010/main" val="30668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Capacity &amp; Consent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Times" pitchFamily="18" charset="0"/>
              <a:buNone/>
            </a:pPr>
            <a:r>
              <a:rPr lang="en-CA" sz="2400" b="1" u="sng"/>
              <a:t>Mental Capacity</a:t>
            </a:r>
          </a:p>
          <a:p>
            <a:pPr>
              <a:lnSpc>
                <a:spcPct val="90000"/>
              </a:lnSpc>
            </a:pPr>
            <a:r>
              <a:rPr lang="en-CA" sz="2400"/>
              <a:t>For a marriage to be legal, each person must have the </a:t>
            </a:r>
            <a:r>
              <a:rPr lang="en-CA" sz="2400" b="1"/>
              <a:t>mental capacity</a:t>
            </a:r>
            <a:r>
              <a:rPr lang="en-CA" sz="2400"/>
              <a:t> to understand the nature of the marriage.  </a:t>
            </a:r>
          </a:p>
          <a:p>
            <a:pPr>
              <a:lnSpc>
                <a:spcPct val="90000"/>
              </a:lnSpc>
            </a:pPr>
            <a:r>
              <a:rPr lang="en-CA" sz="2400"/>
              <a:t>Someone who lacks </a:t>
            </a:r>
            <a:r>
              <a:rPr lang="en-CA" sz="2400" b="1"/>
              <a:t>mental capacity</a:t>
            </a:r>
            <a:r>
              <a:rPr lang="en-CA" sz="2400"/>
              <a:t> because of illness, drugs, or alcohol cannot legally marry.</a:t>
            </a:r>
          </a:p>
          <a:p>
            <a:pPr algn="ctr">
              <a:lnSpc>
                <a:spcPct val="90000"/>
              </a:lnSpc>
              <a:buFont typeface="Times" pitchFamily="18" charset="0"/>
              <a:buNone/>
            </a:pPr>
            <a:r>
              <a:rPr lang="en-CA" sz="2400" b="1" u="sng"/>
              <a:t>Genuine Consent</a:t>
            </a:r>
          </a:p>
          <a:p>
            <a:pPr>
              <a:lnSpc>
                <a:spcPct val="90000"/>
              </a:lnSpc>
            </a:pPr>
            <a:r>
              <a:rPr lang="en-CA" sz="2400"/>
              <a:t>A marriage is not valid if either person did not freely </a:t>
            </a:r>
            <a:r>
              <a:rPr lang="en-CA" sz="2400" b="1"/>
              <a:t>consent</a:t>
            </a:r>
            <a:r>
              <a:rPr lang="en-CA" sz="2400"/>
              <a:t>, or agree to being married.</a:t>
            </a:r>
          </a:p>
          <a:p>
            <a:pPr>
              <a:lnSpc>
                <a:spcPct val="90000"/>
              </a:lnSpc>
            </a:pPr>
            <a:r>
              <a:rPr lang="en-CA" sz="2400"/>
              <a:t>If either person is under </a:t>
            </a:r>
            <a:r>
              <a:rPr lang="en-CA" sz="2400" b="1"/>
              <a:t>duress</a:t>
            </a:r>
            <a:r>
              <a:rPr lang="en-CA" sz="2400"/>
              <a:t> (forced to marry) or if there is a mistake (marrying the wrong twin, communication problems), the marriage is not legal.</a:t>
            </a:r>
          </a:p>
          <a:p>
            <a:pPr>
              <a:lnSpc>
                <a:spcPct val="90000"/>
              </a:lnSpc>
            </a:pP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320252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Minimum Age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400"/>
              <a:t>In Canada, the English common law </a:t>
            </a:r>
            <a:r>
              <a:rPr lang="en-CA" sz="2400" b="1"/>
              <a:t>minimum ages</a:t>
            </a:r>
            <a:r>
              <a:rPr lang="en-CA" sz="2400"/>
              <a:t> for marriage have been adopted: 14 years old for males, and 12 years old for females        (2 years younger because girls were thought to mature faster).</a:t>
            </a:r>
          </a:p>
          <a:p>
            <a:r>
              <a:rPr lang="en-CA" sz="2400"/>
              <a:t>However, each province has its own version of the </a:t>
            </a:r>
            <a:r>
              <a:rPr lang="en-CA" sz="2400" b="1"/>
              <a:t>minimum age, </a:t>
            </a:r>
            <a:r>
              <a:rPr lang="en-CA" sz="2400"/>
              <a:t>all of which are higher than the common law ages, except for Québec.</a:t>
            </a:r>
            <a:endParaRPr lang="en-CA" sz="2400" b="1"/>
          </a:p>
          <a:p>
            <a:r>
              <a:rPr lang="en-CA" sz="2400"/>
              <a:t>Very young people who wish to be married  require their parents’ permission by law.</a:t>
            </a:r>
          </a:p>
          <a:p>
            <a:pPr algn="ctr">
              <a:buFont typeface="Times" pitchFamily="18" charset="0"/>
              <a:buNone/>
            </a:pP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1068155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Close Relationships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sz="2400"/>
              <a:t>In Canada, a person cannot marry someone who is closely related to him or her (</a:t>
            </a:r>
            <a:r>
              <a:rPr lang="en-CA" sz="2400" b="1"/>
              <a:t>consanguinity</a:t>
            </a:r>
            <a:r>
              <a:rPr lang="en-CA" sz="2400"/>
              <a:t>).</a:t>
            </a:r>
          </a:p>
          <a:p>
            <a:pPr>
              <a:lnSpc>
                <a:spcPct val="90000"/>
              </a:lnSpc>
            </a:pPr>
            <a:r>
              <a:rPr lang="en-CA" sz="2400"/>
              <a:t>A man cannot marry his…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mother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daughter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sister or half-sister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grandmother or granddaughter</a:t>
            </a:r>
          </a:p>
          <a:p>
            <a:pPr>
              <a:lnSpc>
                <a:spcPct val="90000"/>
              </a:lnSpc>
            </a:pPr>
            <a:r>
              <a:rPr lang="en-CA" sz="2400"/>
              <a:t>A woman cannot marry her…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father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son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brother or half-brother</a:t>
            </a:r>
          </a:p>
          <a:p>
            <a:pPr lvl="1">
              <a:lnSpc>
                <a:spcPct val="90000"/>
              </a:lnSpc>
            </a:pPr>
            <a:r>
              <a:rPr lang="en-CA" sz="2000"/>
              <a:t>grandfather or grandson</a:t>
            </a:r>
          </a:p>
          <a:p>
            <a:pPr>
              <a:lnSpc>
                <a:spcPct val="90000"/>
              </a:lnSpc>
            </a:pPr>
            <a:r>
              <a:rPr lang="en-CA" sz="2400" b="1"/>
              <a:t>Close relationships</a:t>
            </a:r>
            <a:r>
              <a:rPr lang="en-CA" sz="2400"/>
              <a:t> include </a:t>
            </a:r>
            <a:r>
              <a:rPr lang="en-CA" sz="2400" b="1"/>
              <a:t>adoptions</a:t>
            </a:r>
            <a:r>
              <a:rPr lang="en-CA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859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Status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400"/>
              <a:t>Both persons must be unmarried at the time of their ceremony.  </a:t>
            </a:r>
          </a:p>
          <a:p>
            <a:r>
              <a:rPr lang="en-CA" sz="2400"/>
              <a:t>In Canada, </a:t>
            </a:r>
            <a:r>
              <a:rPr lang="en-CA" sz="2400" b="1"/>
              <a:t>monogamy</a:t>
            </a:r>
            <a:r>
              <a:rPr lang="en-CA" sz="2400"/>
              <a:t> (being married to one person) is the only legal form of marriage.</a:t>
            </a:r>
          </a:p>
          <a:p>
            <a:r>
              <a:rPr lang="en-CA" sz="2400" b="1"/>
              <a:t>Bigamy</a:t>
            </a:r>
            <a:r>
              <a:rPr lang="en-CA" sz="2400"/>
              <a:t> means being married to two people at the same time and is illegal.</a:t>
            </a:r>
          </a:p>
          <a:p>
            <a:r>
              <a:rPr lang="en-CA" sz="2400" b="1"/>
              <a:t>Polygamy</a:t>
            </a:r>
            <a:r>
              <a:rPr lang="en-CA" sz="2400"/>
              <a:t> means being married to two or more people at the same time and it is also illegal.</a:t>
            </a:r>
          </a:p>
          <a:p>
            <a:r>
              <a:rPr lang="en-CA" sz="2400"/>
              <a:t>If a person wants to remarry, that person must prove that his or her previous marriage has officially ended.</a:t>
            </a:r>
          </a:p>
        </p:txBody>
      </p:sp>
    </p:spTree>
    <p:extLst>
      <p:ext uri="{BB962C8B-B14F-4D97-AF65-F5344CB8AC3E}">
        <p14:creationId xmlns:p14="http://schemas.microsoft.com/office/powerpoint/2010/main" val="1252576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1092</Words>
  <Application>Microsoft Office PowerPoint</Application>
  <PresentationFormat>On-screen Show (4:3)</PresentationFormat>
  <Paragraphs>108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Apex</vt:lpstr>
      <vt:lpstr>Default Design</vt:lpstr>
      <vt:lpstr>Marriage: A Changing Tradition</vt:lpstr>
      <vt:lpstr>Family Law</vt:lpstr>
      <vt:lpstr>Changing Times</vt:lpstr>
      <vt:lpstr>Marriage</vt:lpstr>
      <vt:lpstr>Requirements of Marriage</vt:lpstr>
      <vt:lpstr>Capacity &amp; Consent</vt:lpstr>
      <vt:lpstr>Minimum Age</vt:lpstr>
      <vt:lpstr>Close Relationships</vt:lpstr>
      <vt:lpstr>Status</vt:lpstr>
      <vt:lpstr>Solemnization</vt:lpstr>
      <vt:lpstr>Same-Sex Marriages</vt:lpstr>
      <vt:lpstr>A Spouse’s Name</vt:lpstr>
      <vt:lpstr>Some Things to Consider</vt:lpstr>
      <vt:lpstr>What do you think you have to include? </vt:lpstr>
      <vt:lpstr>Jigsaw Activity</vt:lpstr>
      <vt:lpstr>Read and Answer</vt:lpstr>
    </vt:vector>
  </TitlesOfParts>
  <Company>Toronto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Marriage: A Changing Tradition</dc:title>
  <dc:creator>Freedman, Leslie</dc:creator>
  <cp:lastModifiedBy>Freedman, Leslie</cp:lastModifiedBy>
  <cp:revision>7</cp:revision>
  <dcterms:created xsi:type="dcterms:W3CDTF">2014-06-06T17:26:12Z</dcterms:created>
  <dcterms:modified xsi:type="dcterms:W3CDTF">2014-06-09T18:07:28Z</dcterms:modified>
</cp:coreProperties>
</file>