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0" r:id="rId3"/>
    <p:sldId id="258" r:id="rId4"/>
    <p:sldId id="257" r:id="rId5"/>
    <p:sldId id="261" r:id="rId6"/>
    <p:sldId id="262" r:id="rId7"/>
    <p:sldId id="259" r:id="rId8"/>
  </p:sldIdLst>
  <p:sldSz cx="10160000" cy="8356600"/>
  <p:notesSz cx="6858000" cy="9144000"/>
  <p:embeddedFontLst>
    <p:embeddedFont>
      <p:font typeface="Calibri" pitchFamily="34" charset="0"/>
      <p:regular r:id="rId9"/>
      <p:bold r:id="rId10"/>
      <p:italic r:id="rId11"/>
      <p:boldItalic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678" y="-90"/>
      </p:cViewPr>
      <p:guideLst>
        <p:guide orient="horz" pos="2632"/>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95964"/>
            <a:ext cx="8636000" cy="1791253"/>
          </a:xfrm>
        </p:spPr>
        <p:txBody>
          <a:bodyPr/>
          <a:lstStyle/>
          <a:p>
            <a:r>
              <a:rPr lang="en-US" smtClean="0"/>
              <a:t>Click to edit Master title style</a:t>
            </a:r>
            <a:endParaRPr lang="en-CA"/>
          </a:p>
        </p:txBody>
      </p:sp>
      <p:sp>
        <p:nvSpPr>
          <p:cNvPr id="3" name="Subtitle 2"/>
          <p:cNvSpPr>
            <a:spLocks noGrp="1"/>
          </p:cNvSpPr>
          <p:nvPr>
            <p:ph type="subTitle" idx="1"/>
          </p:nvPr>
        </p:nvSpPr>
        <p:spPr>
          <a:xfrm>
            <a:off x="1524000" y="4735406"/>
            <a:ext cx="7112000" cy="213557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CF1412E-CF99-4854-93F0-698774807828}" type="datetimeFigureOut">
              <a:rPr lang="en-US" smtClean="0"/>
              <a:t>6/4/2014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CF1412E-CF99-4854-93F0-698774807828}" type="datetimeFigureOut">
              <a:rPr lang="en-US" smtClean="0"/>
              <a:t>6/4/2014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34653"/>
            <a:ext cx="2286000" cy="713019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08001" y="334653"/>
            <a:ext cx="6688667" cy="71301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CF1412E-CF99-4854-93F0-698774807828}" type="datetimeFigureOut">
              <a:rPr lang="en-US" smtClean="0"/>
              <a:t>6/4/2014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CF1412E-CF99-4854-93F0-698774807828}" type="datetimeFigureOut">
              <a:rPr lang="en-US" smtClean="0"/>
              <a:t>6/4/2014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369891"/>
            <a:ext cx="8636000" cy="1659714"/>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802570" y="3541884"/>
            <a:ext cx="8636000" cy="18280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412E-CF99-4854-93F0-698774807828}" type="datetimeFigureOut">
              <a:rPr lang="en-US" smtClean="0"/>
              <a:t>6/4/2014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08000" y="1949875"/>
            <a:ext cx="4487333" cy="55149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64667" y="1949875"/>
            <a:ext cx="4487333" cy="55149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CF1412E-CF99-4854-93F0-698774807828}" type="datetimeFigureOut">
              <a:rPr lang="en-US" smtClean="0"/>
              <a:t>6/4/2014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508000" y="1870564"/>
            <a:ext cx="4489098" cy="7795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650125"/>
            <a:ext cx="4489098" cy="4814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161141" y="1870564"/>
            <a:ext cx="4490861" cy="7795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650125"/>
            <a:ext cx="4490861" cy="4814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CF1412E-CF99-4854-93F0-698774807828}" type="datetimeFigureOut">
              <a:rPr lang="en-US" smtClean="0"/>
              <a:t>6/4/2014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CF1412E-CF99-4854-93F0-698774807828}" type="datetimeFigureOut">
              <a:rPr lang="en-US" smtClean="0"/>
              <a:t>6/4/2014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412E-CF99-4854-93F0-698774807828}" type="datetimeFigureOut">
              <a:rPr lang="en-US" smtClean="0"/>
              <a:t>6/4/2014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32717"/>
            <a:ext cx="3342570" cy="1415979"/>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972278" y="332718"/>
            <a:ext cx="5679722" cy="71321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508001" y="1748698"/>
            <a:ext cx="3342570" cy="57161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412E-CF99-4854-93F0-698774807828}" type="datetimeFigureOut">
              <a:rPr lang="en-US" smtClean="0"/>
              <a:t>6/4/2014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849620"/>
            <a:ext cx="6096000" cy="69058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991431" y="746678"/>
            <a:ext cx="6096000" cy="5013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991431" y="6540201"/>
            <a:ext cx="6096000" cy="9807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412E-CF99-4854-93F0-698774807828}" type="datetimeFigureOut">
              <a:rPr lang="en-US" smtClean="0"/>
              <a:t>6/4/2014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2C6316F-934B-4FFC-AE20-DBAF15D13355}"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4651"/>
            <a:ext cx="9144000" cy="13927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508000" y="1949875"/>
            <a:ext cx="9144000" cy="55149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508001" y="7745332"/>
            <a:ext cx="2370667" cy="444912"/>
          </a:xfrm>
          <a:prstGeom prst="rect">
            <a:avLst/>
          </a:prstGeom>
        </p:spPr>
        <p:txBody>
          <a:bodyPr vert="horz" lIns="91440" tIns="45720" rIns="91440" bIns="45720" rtlCol="0" anchor="ctr"/>
          <a:lstStyle>
            <a:lvl1pPr algn="l">
              <a:defRPr sz="1200">
                <a:solidFill>
                  <a:schemeClr val="tx1">
                    <a:tint val="75000"/>
                  </a:schemeClr>
                </a:solidFill>
              </a:defRPr>
            </a:lvl1pPr>
          </a:lstStyle>
          <a:p>
            <a:fld id="{8CF1412E-CF99-4854-93F0-698774807828}" type="datetimeFigureOut">
              <a:rPr lang="en-US" smtClean="0"/>
              <a:t>6/4/2014</a:t>
            </a:fld>
            <a:endParaRPr lang="en-CA"/>
          </a:p>
        </p:txBody>
      </p:sp>
      <p:sp>
        <p:nvSpPr>
          <p:cNvPr id="5" name="Footer Placeholder 4"/>
          <p:cNvSpPr>
            <a:spLocks noGrp="1"/>
          </p:cNvSpPr>
          <p:nvPr>
            <p:ph type="ftr" sz="quarter" idx="3"/>
          </p:nvPr>
        </p:nvSpPr>
        <p:spPr>
          <a:xfrm>
            <a:off x="3471335" y="7745332"/>
            <a:ext cx="3217333" cy="4449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7281334" y="7745332"/>
            <a:ext cx="2370667" cy="444912"/>
          </a:xfrm>
          <a:prstGeom prst="rect">
            <a:avLst/>
          </a:prstGeom>
        </p:spPr>
        <p:txBody>
          <a:bodyPr vert="horz" lIns="91440" tIns="45720" rIns="91440" bIns="45720" rtlCol="0" anchor="ctr"/>
          <a:lstStyle>
            <a:lvl1pPr algn="r">
              <a:defRPr sz="1200">
                <a:solidFill>
                  <a:schemeClr val="tx1">
                    <a:tint val="75000"/>
                  </a:schemeClr>
                </a:solidFill>
              </a:defRPr>
            </a:lvl1pPr>
          </a:lstStyle>
          <a:p>
            <a:fld id="{42C6316F-934B-4FFC-AE20-DBAF15D1335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93700" y="431800"/>
            <a:ext cx="9245600" cy="7109639"/>
          </a:xfrm>
          <a:prstGeom prst="rect">
            <a:avLst/>
          </a:prstGeom>
          <a:noFill/>
        </p:spPr>
        <p:txBody>
          <a:bodyPr vert="horz" rtlCol="0">
            <a:spAutoFit/>
          </a:bodyPr>
          <a:lstStyle/>
          <a:p>
            <a:pPr algn="ctr"/>
            <a:r>
              <a:rPr lang="en-CA" sz="3600" b="1" dirty="0" smtClean="0">
                <a:solidFill>
                  <a:srgbClr val="0070C0"/>
                </a:solidFill>
                <a:latin typeface="Comic Sans MS - 36"/>
              </a:rPr>
              <a:t>Alternative Dispute Resolution</a:t>
            </a:r>
          </a:p>
          <a:p>
            <a:endParaRPr lang="en-CA" sz="2400" dirty="0" smtClean="0">
              <a:solidFill>
                <a:schemeClr val="accent6"/>
              </a:solidFill>
              <a:latin typeface="Comic Sans MS - 24"/>
            </a:endParaRPr>
          </a:p>
          <a:p>
            <a:r>
              <a:rPr lang="en-CA" sz="2400" dirty="0" smtClean="0">
                <a:solidFill>
                  <a:schemeClr val="accent6"/>
                </a:solidFill>
                <a:latin typeface="Comic Sans MS - 24"/>
              </a:rPr>
              <a:t>Alternative dispute resolution is a w</a:t>
            </a:r>
            <a:r>
              <a:rPr lang="en-CA" sz="2400" dirty="0" smtClean="0">
                <a:solidFill>
                  <a:schemeClr val="accent6"/>
                </a:solidFill>
                <a:latin typeface="Comic Sans MS - 24"/>
              </a:rPr>
              <a:t>ay </a:t>
            </a:r>
            <a:r>
              <a:rPr lang="en-CA" sz="2400" dirty="0" smtClean="0">
                <a:solidFill>
                  <a:schemeClr val="accent6"/>
                </a:solidFill>
                <a:latin typeface="Comic Sans MS - 24"/>
              </a:rPr>
              <a:t>to settle disagreements other than using a lawyer and going to </a:t>
            </a:r>
            <a:r>
              <a:rPr lang="en-CA" sz="2400" dirty="0" smtClean="0">
                <a:solidFill>
                  <a:schemeClr val="accent6"/>
                </a:solidFill>
                <a:latin typeface="Comic Sans MS - 24"/>
              </a:rPr>
              <a:t>court. </a:t>
            </a:r>
          </a:p>
          <a:p>
            <a:endParaRPr lang="en-CA" sz="2400" dirty="0">
              <a:latin typeface="Comic Sans MS - 24"/>
            </a:endParaRPr>
          </a:p>
          <a:p>
            <a:r>
              <a:rPr lang="en-CA" sz="2400" dirty="0" smtClean="0">
                <a:latin typeface="Comic Sans MS - 24"/>
              </a:rPr>
              <a:t>Three most common forms of Alternative Dispute Resolution are:</a:t>
            </a:r>
          </a:p>
          <a:p>
            <a:pPr marL="457200" indent="-457200">
              <a:buAutoNum type="arabicPeriod"/>
            </a:pPr>
            <a:r>
              <a:rPr lang="en-CA" sz="2400" dirty="0" smtClean="0">
                <a:solidFill>
                  <a:srgbClr val="FF0000"/>
                </a:solidFill>
                <a:latin typeface="Comic Sans MS - 24"/>
              </a:rPr>
              <a:t>Negotiation</a:t>
            </a:r>
          </a:p>
          <a:p>
            <a:pPr marL="457200" indent="-457200">
              <a:buAutoNum type="arabicPeriod"/>
            </a:pPr>
            <a:r>
              <a:rPr lang="en-CA" sz="2400" dirty="0" smtClean="0">
                <a:solidFill>
                  <a:srgbClr val="FF0000"/>
                </a:solidFill>
                <a:latin typeface="Comic Sans MS - 24"/>
              </a:rPr>
              <a:t>Arbitration</a:t>
            </a:r>
          </a:p>
          <a:p>
            <a:pPr marL="457200" indent="-457200">
              <a:buAutoNum type="arabicPeriod"/>
            </a:pPr>
            <a:r>
              <a:rPr lang="en-CA" sz="2400" dirty="0" smtClean="0">
                <a:solidFill>
                  <a:srgbClr val="FF0000"/>
                </a:solidFill>
                <a:latin typeface="Comic Sans MS - 24"/>
              </a:rPr>
              <a:t>Mediation</a:t>
            </a:r>
            <a:r>
              <a:rPr lang="en-CA" sz="2400" dirty="0" smtClean="0">
                <a:solidFill>
                  <a:srgbClr val="FF0000"/>
                </a:solidFill>
                <a:latin typeface="Comic Sans MS - 24"/>
              </a:rPr>
              <a:t> </a:t>
            </a:r>
            <a:endParaRPr lang="en-CA" sz="2400" dirty="0" smtClean="0">
              <a:solidFill>
                <a:srgbClr val="FF0000"/>
              </a:solidFill>
              <a:latin typeface="Comic Sans MS - 24"/>
            </a:endParaRPr>
          </a:p>
          <a:p>
            <a:r>
              <a:rPr lang="en-CA" sz="2400" dirty="0" smtClean="0">
                <a:latin typeface="Comic Sans MS - 24"/>
              </a:rPr>
              <a:t>===============================</a:t>
            </a:r>
            <a:endParaRPr lang="en-CA" sz="2400" dirty="0" smtClean="0">
              <a:latin typeface="Comic Sans MS - 24"/>
            </a:endParaRPr>
          </a:p>
          <a:p>
            <a:r>
              <a:rPr lang="en-US" sz="3600" b="1" dirty="0" smtClean="0">
                <a:solidFill>
                  <a:srgbClr val="00B050"/>
                </a:solidFill>
                <a:latin typeface="Comic Sans MS - 24"/>
              </a:rPr>
              <a:t>1. Negotiation</a:t>
            </a:r>
            <a:endParaRPr lang="en-CA" sz="3600" b="1" dirty="0" smtClean="0">
              <a:solidFill>
                <a:srgbClr val="00B050"/>
              </a:solidFill>
              <a:latin typeface="Comic Sans MS - 36"/>
            </a:endParaRPr>
          </a:p>
          <a:p>
            <a:r>
              <a:rPr lang="en-CA" sz="2400" dirty="0">
                <a:latin typeface="Comic Sans MS - 36"/>
              </a:rPr>
              <a:t> </a:t>
            </a:r>
            <a:r>
              <a:rPr lang="en-CA" sz="2400" dirty="0" smtClean="0">
                <a:latin typeface="Comic Sans MS - 36"/>
              </a:rPr>
              <a:t>    </a:t>
            </a:r>
            <a:r>
              <a:rPr lang="en-CA" sz="2400" dirty="0" smtClean="0">
                <a:solidFill>
                  <a:srgbClr val="00B050"/>
                </a:solidFill>
                <a:latin typeface="Comic Sans MS - 36"/>
              </a:rPr>
              <a:t>A</a:t>
            </a:r>
            <a:r>
              <a:rPr lang="en-CA" sz="2400" dirty="0" smtClean="0">
                <a:solidFill>
                  <a:srgbClr val="00B050"/>
                </a:solidFill>
                <a:latin typeface="Comic Sans MS - 24"/>
              </a:rPr>
              <a:t> </a:t>
            </a:r>
            <a:r>
              <a:rPr lang="en-CA" sz="2400" dirty="0" smtClean="0">
                <a:solidFill>
                  <a:srgbClr val="00B050"/>
                </a:solidFill>
                <a:latin typeface="Comic Sans MS - 24"/>
              </a:rPr>
              <a:t>process whereby both parties communicate to reach a mutually acceptable agreement</a:t>
            </a:r>
          </a:p>
          <a:p>
            <a:endParaRPr lang="en-CA" sz="2400" dirty="0" smtClean="0">
              <a:latin typeface="Comic Sans MS - 24"/>
            </a:endParaRPr>
          </a:p>
          <a:p>
            <a:r>
              <a:rPr lang="en-CA" sz="2400" b="1" dirty="0" smtClean="0">
                <a:solidFill>
                  <a:schemeClr val="accent2">
                    <a:lumMod val="75000"/>
                  </a:schemeClr>
                </a:solidFill>
                <a:latin typeface="Comic Sans MS - 24"/>
              </a:rPr>
              <a:t>For </a:t>
            </a:r>
            <a:r>
              <a:rPr lang="en-CA" sz="2400" b="1" dirty="0" smtClean="0">
                <a:solidFill>
                  <a:schemeClr val="accent2">
                    <a:lumMod val="75000"/>
                  </a:schemeClr>
                </a:solidFill>
                <a:latin typeface="Comic Sans MS - 24"/>
              </a:rPr>
              <a:t>example:</a:t>
            </a:r>
          </a:p>
          <a:p>
            <a:r>
              <a:rPr lang="en-CA" sz="2400" dirty="0" smtClean="0">
                <a:latin typeface="Comic Sans MS - 24"/>
              </a:rPr>
              <a:t>You hit someone's car in the parking lot and you both decide that you will pay for the other person's repairs as long as they get three different quotes from mechanics and choose the cheapest one.</a:t>
            </a:r>
            <a:endParaRPr lang="en-CA" sz="2400" dirty="0">
              <a:latin typeface="Comic Sans MS - 2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1528" y="1297980"/>
            <a:ext cx="9073008" cy="1200329"/>
          </a:xfrm>
          <a:prstGeom prst="rect">
            <a:avLst/>
          </a:prstGeom>
          <a:noFill/>
        </p:spPr>
        <p:txBody>
          <a:bodyPr wrap="square" rtlCol="0">
            <a:spAutoFit/>
          </a:bodyPr>
          <a:lstStyle/>
          <a:p>
            <a:r>
              <a:rPr lang="en-CA" sz="2400" dirty="0" smtClean="0"/>
              <a:t>Note***Negotiation can be used to settle disagreements ranging from minor disputes between siblings to multi-billion dollar lawsuits between large corporations.</a:t>
            </a:r>
            <a:endParaRPr lang="en-CA" sz="2400" dirty="0"/>
          </a:p>
        </p:txBody>
      </p:sp>
    </p:spTree>
    <p:extLst>
      <p:ext uri="{BB962C8B-B14F-4D97-AF65-F5344CB8AC3E}">
        <p14:creationId xmlns:p14="http://schemas.microsoft.com/office/powerpoint/2010/main" val="224070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635000" y="711200"/>
            <a:ext cx="8559800" cy="5878532"/>
          </a:xfrm>
          <a:prstGeom prst="rect">
            <a:avLst/>
          </a:prstGeom>
          <a:noFill/>
        </p:spPr>
        <p:txBody>
          <a:bodyPr vert="horz" rtlCol="0">
            <a:spAutoFit/>
          </a:bodyPr>
          <a:lstStyle/>
          <a:p>
            <a:r>
              <a:rPr lang="en-CA" sz="3600" b="1" dirty="0" smtClean="0">
                <a:solidFill>
                  <a:schemeClr val="accent2">
                    <a:lumMod val="75000"/>
                  </a:schemeClr>
                </a:solidFill>
                <a:latin typeface="Comic Sans MS - 36"/>
              </a:rPr>
              <a:t>2. Arbitration</a:t>
            </a:r>
            <a:endParaRPr lang="en-CA" sz="3600" b="1" dirty="0" smtClean="0">
              <a:solidFill>
                <a:schemeClr val="accent2">
                  <a:lumMod val="75000"/>
                </a:schemeClr>
              </a:solidFill>
              <a:latin typeface="Comic Sans MS - 36"/>
            </a:endParaRPr>
          </a:p>
          <a:p>
            <a:endParaRPr lang="en-CA" sz="2000" dirty="0" smtClean="0">
              <a:latin typeface="Comic Sans MS - 36"/>
            </a:endParaRPr>
          </a:p>
          <a:p>
            <a:r>
              <a:rPr lang="en-CA" sz="2000" dirty="0" smtClean="0">
                <a:solidFill>
                  <a:schemeClr val="tx2">
                    <a:lumMod val="60000"/>
                    <a:lumOff val="40000"/>
                  </a:schemeClr>
                </a:solidFill>
                <a:latin typeface="Comic Sans MS - 36"/>
              </a:rPr>
              <a:t>A</a:t>
            </a:r>
            <a:r>
              <a:rPr lang="en-CA" sz="2000" dirty="0" smtClean="0">
                <a:solidFill>
                  <a:schemeClr val="tx2">
                    <a:lumMod val="60000"/>
                    <a:lumOff val="40000"/>
                  </a:schemeClr>
                </a:solidFill>
                <a:latin typeface="Comic Sans MS - 24"/>
              </a:rPr>
              <a:t> </a:t>
            </a:r>
            <a:r>
              <a:rPr lang="en-CA" sz="2000" dirty="0" smtClean="0">
                <a:solidFill>
                  <a:schemeClr val="tx2">
                    <a:lumMod val="60000"/>
                    <a:lumOff val="40000"/>
                  </a:schemeClr>
                </a:solidFill>
                <a:latin typeface="Comic Sans MS - 24"/>
              </a:rPr>
              <a:t>process in which a neutral third party hears both sides of the dispute and makes a binding decision</a:t>
            </a:r>
          </a:p>
          <a:p>
            <a:endParaRPr lang="en-CA" sz="2000" dirty="0" smtClean="0">
              <a:latin typeface="Comic Sans MS - 24"/>
            </a:endParaRPr>
          </a:p>
          <a:p>
            <a:r>
              <a:rPr lang="en-CA" sz="2000" b="1" dirty="0" smtClean="0">
                <a:solidFill>
                  <a:schemeClr val="accent5"/>
                </a:solidFill>
                <a:latin typeface="Comic Sans MS - 24"/>
              </a:rPr>
              <a:t>For example:  </a:t>
            </a:r>
            <a:r>
              <a:rPr lang="en-CA" sz="2000" dirty="0" smtClean="0">
                <a:solidFill>
                  <a:schemeClr val="accent5"/>
                </a:solidFill>
                <a:latin typeface="Comic Sans MS - 24"/>
              </a:rPr>
              <a:t>Often used in labour disputes between unions and companies.  The arbitrator is legislated and their decision is usually binding.  They are usually experts in their field of law and in the industry.  </a:t>
            </a:r>
            <a:endParaRPr lang="en-CA" sz="2000" dirty="0" smtClean="0">
              <a:solidFill>
                <a:schemeClr val="accent5"/>
              </a:solidFill>
              <a:latin typeface="Comic Sans MS - 24"/>
            </a:endParaRPr>
          </a:p>
          <a:p>
            <a:endParaRPr lang="en-CA" sz="2000" dirty="0">
              <a:solidFill>
                <a:schemeClr val="accent5"/>
              </a:solidFill>
              <a:latin typeface="Comic Sans MS - 24"/>
            </a:endParaRPr>
          </a:p>
          <a:p>
            <a:r>
              <a:rPr lang="en-CA" sz="2000" dirty="0" smtClean="0">
                <a:latin typeface="Comic Sans MS - 24"/>
              </a:rPr>
              <a:t>The Arbitrator is like a</a:t>
            </a:r>
            <a:r>
              <a:rPr lang="en-CA" sz="2000" dirty="0" smtClean="0">
                <a:solidFill>
                  <a:schemeClr val="accent6">
                    <a:lumMod val="50000"/>
                  </a:schemeClr>
                </a:solidFill>
                <a:latin typeface="Comic Sans MS - 24"/>
              </a:rPr>
              <a:t> judge</a:t>
            </a:r>
            <a:r>
              <a:rPr lang="en-CA" sz="2000" dirty="0" smtClean="0">
                <a:latin typeface="Comic Sans MS - 24"/>
              </a:rPr>
              <a:t>, but the process is less formal than a trial.</a:t>
            </a:r>
          </a:p>
          <a:p>
            <a:r>
              <a:rPr lang="en-CA" sz="2000" dirty="0">
                <a:latin typeface="Comic Sans MS - 24"/>
              </a:rPr>
              <a:t>	</a:t>
            </a:r>
            <a:r>
              <a:rPr lang="en-CA" sz="2000" dirty="0" err="1" smtClean="0">
                <a:latin typeface="Comic Sans MS - 24"/>
              </a:rPr>
              <a:t>i</a:t>
            </a:r>
            <a:r>
              <a:rPr lang="en-CA" sz="2000" dirty="0" smtClean="0">
                <a:latin typeface="Comic Sans MS - 24"/>
              </a:rPr>
              <a:t>) Arbitrators have the authority to make the final decision and the 	   parties must follow it if it is “binding arbitration.” If it is 	    </a:t>
            </a:r>
          </a:p>
          <a:p>
            <a:r>
              <a:rPr lang="en-CA" sz="2000" dirty="0">
                <a:latin typeface="Comic Sans MS - 24"/>
              </a:rPr>
              <a:t> </a:t>
            </a:r>
            <a:r>
              <a:rPr lang="en-CA" sz="2000" dirty="0" smtClean="0">
                <a:latin typeface="Comic Sans MS - 24"/>
              </a:rPr>
              <a:t>                “nonbinding arbitration,” the parties are not “bound” and hence 	     do not have to follow the final decision.</a:t>
            </a:r>
          </a:p>
          <a:p>
            <a:r>
              <a:rPr lang="en-CA" sz="2000" dirty="0" smtClean="0">
                <a:latin typeface="Comic Sans MS - 24"/>
              </a:rPr>
              <a:t>	ii) Arbitration is common in contract and labour management 	      </a:t>
            </a:r>
          </a:p>
          <a:p>
            <a:r>
              <a:rPr lang="en-CA" sz="2000" dirty="0">
                <a:latin typeface="Comic Sans MS - 24"/>
              </a:rPr>
              <a:t> </a:t>
            </a:r>
            <a:r>
              <a:rPr lang="en-CA" sz="2000" dirty="0" smtClean="0">
                <a:latin typeface="Comic Sans MS - 24"/>
              </a:rPr>
              <a:t>                disputes.</a:t>
            </a:r>
          </a:p>
          <a:p>
            <a:r>
              <a:rPr lang="en-CA" sz="2000" dirty="0" smtClean="0">
                <a:latin typeface="Comic Sans MS - 24"/>
              </a:rPr>
              <a:t>		1. Many sales and service agreements have an </a:t>
            </a:r>
          </a:p>
          <a:p>
            <a:r>
              <a:rPr lang="en-CA" sz="2000" dirty="0" smtClean="0">
                <a:latin typeface="Comic Sans MS - 24"/>
              </a:rPr>
              <a:t>	    	    “</a:t>
            </a:r>
            <a:r>
              <a:rPr lang="en-CA" sz="2000" dirty="0" smtClean="0">
                <a:latin typeface="Comic Sans MS - 24"/>
              </a:rPr>
              <a:t>arbitration clause” requiring “binding arbitration.”</a:t>
            </a:r>
            <a:endParaRPr lang="en-CA" sz="2000" dirty="0">
              <a:latin typeface="Comic Sans MS - 2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20700" y="558800"/>
            <a:ext cx="8788400" cy="4524315"/>
          </a:xfrm>
          <a:prstGeom prst="rect">
            <a:avLst/>
          </a:prstGeom>
          <a:noFill/>
        </p:spPr>
        <p:txBody>
          <a:bodyPr vert="horz" rtlCol="0">
            <a:spAutoFit/>
          </a:bodyPr>
          <a:lstStyle/>
          <a:p>
            <a:r>
              <a:rPr lang="en-CA" sz="3600" b="1" dirty="0" smtClean="0">
                <a:solidFill>
                  <a:srgbClr val="FF0000"/>
                </a:solidFill>
                <a:latin typeface="Comic Sans MS - 36"/>
              </a:rPr>
              <a:t>3. Mediation</a:t>
            </a:r>
            <a:endParaRPr lang="en-CA" sz="3600" b="1" dirty="0" smtClean="0">
              <a:solidFill>
                <a:srgbClr val="FF0000"/>
              </a:solidFill>
              <a:latin typeface="Comic Sans MS - 36"/>
            </a:endParaRPr>
          </a:p>
          <a:p>
            <a:r>
              <a:rPr lang="en-CA" sz="3600" dirty="0" smtClean="0">
                <a:solidFill>
                  <a:schemeClr val="accent2">
                    <a:lumMod val="60000"/>
                    <a:lumOff val="40000"/>
                  </a:schemeClr>
                </a:solidFill>
                <a:latin typeface="Comic Sans MS - 36"/>
              </a:rPr>
              <a:t>A</a:t>
            </a:r>
            <a:r>
              <a:rPr lang="en-CA" sz="2400" dirty="0" smtClean="0">
                <a:solidFill>
                  <a:schemeClr val="accent2">
                    <a:lumMod val="60000"/>
                    <a:lumOff val="40000"/>
                  </a:schemeClr>
                </a:solidFill>
                <a:latin typeface="Comic Sans MS - 24"/>
              </a:rPr>
              <a:t> process in which a neutral third party (a mediator) intervenes to bring opposing parties to an agreement</a:t>
            </a:r>
          </a:p>
          <a:p>
            <a:endParaRPr lang="en-CA" sz="2400" dirty="0" smtClean="0">
              <a:latin typeface="Comic Sans MS - 24"/>
            </a:endParaRPr>
          </a:p>
          <a:p>
            <a:r>
              <a:rPr lang="en-CA" sz="2400" b="1" dirty="0" smtClean="0">
                <a:latin typeface="Comic Sans MS - 24"/>
              </a:rPr>
              <a:t>Example:  </a:t>
            </a:r>
            <a:r>
              <a:rPr lang="en-CA" sz="2400" dirty="0" smtClean="0">
                <a:latin typeface="Comic Sans MS - 24"/>
              </a:rPr>
              <a:t>You and your neighbour are disagreeing over who has to pay the repairs on a mutual fence that divides both your properties.  Instead of taking it to court, a mediator is assigned to your case and sits down with both of you to work out a fair agreement.    The mediator cannot force you to settle the dispute or accept a solution.  If things don't work out you may still go to court.</a:t>
            </a:r>
            <a:endParaRPr lang="en-CA" sz="2400" dirty="0">
              <a:latin typeface="Comic Sans MS - 2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20700" y="217860"/>
            <a:ext cx="8788400" cy="8894743"/>
          </a:xfrm>
          <a:prstGeom prst="rect">
            <a:avLst/>
          </a:prstGeom>
          <a:noFill/>
        </p:spPr>
        <p:txBody>
          <a:bodyPr vert="horz" rtlCol="0">
            <a:spAutoFit/>
          </a:bodyPr>
          <a:lstStyle/>
          <a:p>
            <a:r>
              <a:rPr lang="en-CA" sz="3600" b="1" dirty="0" smtClean="0">
                <a:solidFill>
                  <a:srgbClr val="FF0000"/>
                </a:solidFill>
                <a:latin typeface="Comic Sans MS - 36"/>
              </a:rPr>
              <a:t>Mediation</a:t>
            </a:r>
          </a:p>
          <a:p>
            <a:endParaRPr lang="en-CA" sz="2400" dirty="0" smtClean="0">
              <a:latin typeface="Comic Sans MS - 36"/>
            </a:endParaRPr>
          </a:p>
          <a:p>
            <a:r>
              <a:rPr lang="en-CA" sz="2800" b="1" i="1" dirty="0" smtClean="0">
                <a:solidFill>
                  <a:schemeClr val="accent3"/>
                </a:solidFill>
                <a:latin typeface="Comic Sans MS - 36"/>
              </a:rPr>
              <a:t>Benefits of Mediation</a:t>
            </a:r>
            <a:endParaRPr lang="en-CA" sz="2800" b="1" i="1" dirty="0" smtClean="0">
              <a:solidFill>
                <a:schemeClr val="accent3"/>
              </a:solidFill>
              <a:latin typeface="Comic Sans MS - 36"/>
            </a:endParaRPr>
          </a:p>
          <a:p>
            <a:r>
              <a:rPr lang="en-CA" sz="2400" b="1" dirty="0">
                <a:latin typeface="Comic Sans MS - 36"/>
              </a:rPr>
              <a:t> </a:t>
            </a:r>
            <a:r>
              <a:rPr lang="en-CA" sz="2400" b="1" dirty="0" smtClean="0">
                <a:latin typeface="Comic Sans MS - 36"/>
              </a:rPr>
              <a:t>     </a:t>
            </a:r>
            <a:r>
              <a:rPr lang="en-CA" sz="2400" b="1" dirty="0" smtClean="0">
                <a:solidFill>
                  <a:schemeClr val="accent2">
                    <a:lumMod val="75000"/>
                  </a:schemeClr>
                </a:solidFill>
                <a:latin typeface="Comic Sans MS - 36"/>
              </a:rPr>
              <a:t>A) Voluntary</a:t>
            </a:r>
            <a:endParaRPr lang="en-CA" sz="2400" b="1" dirty="0" smtClean="0">
              <a:solidFill>
                <a:schemeClr val="accent2">
                  <a:lumMod val="75000"/>
                </a:schemeClr>
              </a:solidFill>
              <a:latin typeface="Comic Sans MS - 24"/>
            </a:endParaRPr>
          </a:p>
          <a:p>
            <a:pPr lvl="1"/>
            <a:r>
              <a:rPr lang="en-CA" sz="2000" dirty="0" err="1" smtClean="0">
                <a:solidFill>
                  <a:schemeClr val="accent2">
                    <a:lumMod val="75000"/>
                  </a:schemeClr>
                </a:solidFill>
                <a:latin typeface="Comic Sans MS - 24"/>
              </a:rPr>
              <a:t>i</a:t>
            </a:r>
            <a:r>
              <a:rPr lang="en-CA" sz="2000" dirty="0" smtClean="0">
                <a:solidFill>
                  <a:schemeClr val="accent2">
                    <a:lumMod val="75000"/>
                  </a:schemeClr>
                </a:solidFill>
                <a:latin typeface="Comic Sans MS - 24"/>
              </a:rPr>
              <a:t>) </a:t>
            </a:r>
            <a:r>
              <a:rPr lang="en-CA" sz="2000" dirty="0" smtClean="0">
                <a:solidFill>
                  <a:schemeClr val="accent2">
                    <a:lumMod val="75000"/>
                  </a:schemeClr>
                </a:solidFill>
                <a:latin typeface="Comic Sans MS - 24"/>
              </a:rPr>
              <a:t>The parties decide whether they want to come to the mediation</a:t>
            </a:r>
          </a:p>
          <a:p>
            <a:pPr lvl="1"/>
            <a:r>
              <a:rPr lang="en-CA" sz="2000" dirty="0" smtClean="0">
                <a:solidFill>
                  <a:schemeClr val="accent2">
                    <a:lumMod val="75000"/>
                  </a:schemeClr>
                </a:solidFill>
                <a:latin typeface="Comic Sans MS - 24"/>
              </a:rPr>
              <a:t>ii) The parties decide how they want to resolve the dispute.</a:t>
            </a:r>
          </a:p>
          <a:p>
            <a:pPr lvl="1"/>
            <a:r>
              <a:rPr lang="en-CA" sz="2000" dirty="0" smtClean="0">
                <a:solidFill>
                  <a:schemeClr val="accent2">
                    <a:lumMod val="75000"/>
                  </a:schemeClr>
                </a:solidFill>
                <a:latin typeface="Comic Sans MS - 24"/>
              </a:rPr>
              <a:t>iii) Mediators do not impose a decision on the parties.</a:t>
            </a:r>
          </a:p>
          <a:p>
            <a:pPr lvl="1"/>
            <a:r>
              <a:rPr lang="en-CA" sz="2000" dirty="0" smtClean="0">
                <a:solidFill>
                  <a:schemeClr val="accent2">
                    <a:lumMod val="75000"/>
                  </a:schemeClr>
                </a:solidFill>
                <a:latin typeface="Comic Sans MS - 24"/>
              </a:rPr>
              <a:t>iv) Mediators instead listen carefully to both parties, try to help them understand each other’s position, and find ways to resolve the dispute.</a:t>
            </a:r>
          </a:p>
          <a:p>
            <a:pPr lvl="1"/>
            <a:r>
              <a:rPr lang="en-CA" sz="2000" dirty="0" smtClean="0">
                <a:solidFill>
                  <a:schemeClr val="accent2">
                    <a:lumMod val="75000"/>
                  </a:schemeClr>
                </a:solidFill>
                <a:latin typeface="Comic Sans MS - 24"/>
              </a:rPr>
              <a:t>v) The parties are free to leave at any time </a:t>
            </a:r>
          </a:p>
          <a:p>
            <a:pPr lvl="1"/>
            <a:endParaRPr lang="en-CA" sz="2400" b="1" dirty="0" smtClean="0">
              <a:solidFill>
                <a:schemeClr val="accent5">
                  <a:lumMod val="75000"/>
                </a:schemeClr>
              </a:solidFill>
              <a:latin typeface="Comic Sans MS - 36"/>
            </a:endParaRPr>
          </a:p>
          <a:p>
            <a:pPr lvl="1"/>
            <a:r>
              <a:rPr lang="en-CA" sz="2400" b="1" dirty="0" smtClean="0">
                <a:solidFill>
                  <a:schemeClr val="accent5">
                    <a:lumMod val="75000"/>
                  </a:schemeClr>
                </a:solidFill>
                <a:latin typeface="Comic Sans MS - 36"/>
              </a:rPr>
              <a:t>B) Confidential</a:t>
            </a:r>
          </a:p>
          <a:p>
            <a:pPr lvl="1"/>
            <a:r>
              <a:rPr lang="en-CA" sz="2400" dirty="0" smtClean="0">
                <a:solidFill>
                  <a:schemeClr val="accent5">
                    <a:lumMod val="75000"/>
                  </a:schemeClr>
                </a:solidFill>
                <a:latin typeface="Comic Sans MS - 36"/>
              </a:rPr>
              <a:t>     </a:t>
            </a:r>
            <a:r>
              <a:rPr lang="en-CA" sz="2000" dirty="0" err="1" smtClean="0">
                <a:solidFill>
                  <a:schemeClr val="accent5">
                    <a:lumMod val="75000"/>
                  </a:schemeClr>
                </a:solidFill>
                <a:latin typeface="Comic Sans MS - 36"/>
              </a:rPr>
              <a:t>i</a:t>
            </a:r>
            <a:r>
              <a:rPr lang="en-CA" sz="2000" dirty="0" smtClean="0">
                <a:solidFill>
                  <a:schemeClr val="accent5">
                    <a:lumMod val="75000"/>
                  </a:schemeClr>
                </a:solidFill>
                <a:latin typeface="Comic Sans MS - 36"/>
              </a:rPr>
              <a:t>. Canadian law makes mediation sessions confidential.</a:t>
            </a:r>
          </a:p>
          <a:p>
            <a:pPr lvl="1"/>
            <a:r>
              <a:rPr lang="en-CA" sz="2000" dirty="0">
                <a:solidFill>
                  <a:schemeClr val="accent5">
                    <a:lumMod val="75000"/>
                  </a:schemeClr>
                </a:solidFill>
                <a:latin typeface="Comic Sans MS - 36"/>
              </a:rPr>
              <a:t> </a:t>
            </a:r>
            <a:r>
              <a:rPr lang="en-CA" sz="2000" dirty="0" smtClean="0">
                <a:solidFill>
                  <a:schemeClr val="accent5">
                    <a:lumMod val="75000"/>
                  </a:schemeClr>
                </a:solidFill>
                <a:latin typeface="Comic Sans MS - 36"/>
              </a:rPr>
              <a:t>    ii. Parties can talk without worrying about hearing it later in court.</a:t>
            </a:r>
          </a:p>
          <a:p>
            <a:pPr lvl="1"/>
            <a:r>
              <a:rPr lang="en-CA" sz="2000" dirty="0">
                <a:solidFill>
                  <a:schemeClr val="accent5">
                    <a:lumMod val="75000"/>
                  </a:schemeClr>
                </a:solidFill>
                <a:latin typeface="Comic Sans MS - 36"/>
              </a:rPr>
              <a:t> </a:t>
            </a:r>
            <a:r>
              <a:rPr lang="en-CA" sz="2000" dirty="0" smtClean="0">
                <a:solidFill>
                  <a:schemeClr val="accent5">
                    <a:lumMod val="75000"/>
                  </a:schemeClr>
                </a:solidFill>
                <a:latin typeface="Comic Sans MS - 36"/>
              </a:rPr>
              <a:t>   iii. Mediator cannot be called to testify in court as a witness for a   </a:t>
            </a:r>
          </a:p>
          <a:p>
            <a:pPr lvl="1"/>
            <a:r>
              <a:rPr lang="en-CA" sz="2000" dirty="0">
                <a:solidFill>
                  <a:schemeClr val="accent5">
                    <a:lumMod val="75000"/>
                  </a:schemeClr>
                </a:solidFill>
                <a:latin typeface="Comic Sans MS - 36"/>
              </a:rPr>
              <a:t>	</a:t>
            </a:r>
            <a:r>
              <a:rPr lang="en-CA" sz="2000" dirty="0" smtClean="0">
                <a:solidFill>
                  <a:schemeClr val="accent5">
                    <a:lumMod val="75000"/>
                  </a:schemeClr>
                </a:solidFill>
                <a:latin typeface="Comic Sans MS - 36"/>
              </a:rPr>
              <a:t>  party’s case.</a:t>
            </a:r>
          </a:p>
          <a:p>
            <a:pPr lvl="1"/>
            <a:endParaRPr lang="en-CA" sz="2000" dirty="0">
              <a:solidFill>
                <a:prstClr val="black"/>
              </a:solidFill>
              <a:latin typeface="Comic Sans MS - 36"/>
            </a:endParaRPr>
          </a:p>
          <a:p>
            <a:pPr lvl="1"/>
            <a:r>
              <a:rPr lang="en-CA" sz="2400" b="1" dirty="0">
                <a:solidFill>
                  <a:srgbClr val="FF0000"/>
                </a:solidFill>
                <a:latin typeface="Comic Sans MS - 36"/>
              </a:rPr>
              <a:t>C</a:t>
            </a:r>
            <a:r>
              <a:rPr lang="en-CA" sz="2400" b="1" dirty="0" smtClean="0">
                <a:solidFill>
                  <a:srgbClr val="FF0000"/>
                </a:solidFill>
                <a:latin typeface="Comic Sans MS - 36"/>
              </a:rPr>
              <a:t>) Effective</a:t>
            </a:r>
          </a:p>
          <a:p>
            <a:pPr lvl="1"/>
            <a:r>
              <a:rPr lang="en-CA" sz="2000" b="1" dirty="0">
                <a:solidFill>
                  <a:srgbClr val="FF0000"/>
                </a:solidFill>
                <a:latin typeface="Comic Sans MS - 36"/>
              </a:rPr>
              <a:t> </a:t>
            </a:r>
            <a:r>
              <a:rPr lang="en-CA" sz="2000" b="1" dirty="0" smtClean="0">
                <a:solidFill>
                  <a:srgbClr val="FF0000"/>
                </a:solidFill>
                <a:latin typeface="Comic Sans MS - 36"/>
              </a:rPr>
              <a:t>     </a:t>
            </a:r>
            <a:r>
              <a:rPr lang="en-CA" sz="2000" dirty="0" err="1" smtClean="0">
                <a:solidFill>
                  <a:srgbClr val="FF0000"/>
                </a:solidFill>
                <a:latin typeface="Comic Sans MS - 36"/>
              </a:rPr>
              <a:t>i</a:t>
            </a:r>
            <a:r>
              <a:rPr lang="en-CA" sz="2000" dirty="0" smtClean="0">
                <a:solidFill>
                  <a:srgbClr val="FF0000"/>
                </a:solidFill>
                <a:latin typeface="Comic Sans MS - 36"/>
              </a:rPr>
              <a:t>. Allows disputing parties to vent their frustrations.</a:t>
            </a:r>
          </a:p>
          <a:p>
            <a:pPr lvl="1"/>
            <a:r>
              <a:rPr lang="en-CA" sz="2000" dirty="0">
                <a:solidFill>
                  <a:srgbClr val="FF0000"/>
                </a:solidFill>
                <a:latin typeface="Comic Sans MS - 36"/>
              </a:rPr>
              <a:t> </a:t>
            </a:r>
            <a:r>
              <a:rPr lang="en-CA" sz="2000" dirty="0" smtClean="0">
                <a:solidFill>
                  <a:srgbClr val="FF0000"/>
                </a:solidFill>
                <a:latin typeface="Comic Sans MS - 36"/>
              </a:rPr>
              <a:t>    ii. Avoids placing blame and concentrates on the future relationship    </a:t>
            </a:r>
          </a:p>
          <a:p>
            <a:pPr lvl="1"/>
            <a:r>
              <a:rPr lang="en-CA" sz="2000" dirty="0" smtClean="0">
                <a:solidFill>
                  <a:srgbClr val="FF0000"/>
                </a:solidFill>
                <a:latin typeface="Comic Sans MS - 36"/>
              </a:rPr>
              <a:t>	  between the parties.</a:t>
            </a:r>
          </a:p>
          <a:p>
            <a:pPr lvl="1"/>
            <a:r>
              <a:rPr lang="en-CA" sz="2000" dirty="0">
                <a:solidFill>
                  <a:srgbClr val="FF0000"/>
                </a:solidFill>
                <a:latin typeface="Comic Sans MS - 36"/>
              </a:rPr>
              <a:t> </a:t>
            </a:r>
            <a:r>
              <a:rPr lang="en-CA" sz="2000" dirty="0" smtClean="0">
                <a:solidFill>
                  <a:srgbClr val="FF0000"/>
                </a:solidFill>
                <a:latin typeface="Comic Sans MS - 36"/>
              </a:rPr>
              <a:t>   iii. Allows parties to come up with creative solutions that are not 	  	  available through the court system (e.g. periodic payments)</a:t>
            </a:r>
            <a:r>
              <a:rPr lang="en-CA" sz="2000" dirty="0" smtClean="0">
                <a:solidFill>
                  <a:prstClr val="black"/>
                </a:solidFill>
                <a:latin typeface="Comic Sans MS - 36"/>
              </a:rPr>
              <a:t> </a:t>
            </a:r>
          </a:p>
          <a:p>
            <a:pPr lvl="1"/>
            <a:r>
              <a:rPr lang="en-CA" sz="2000" dirty="0">
                <a:solidFill>
                  <a:prstClr val="black"/>
                </a:solidFill>
                <a:latin typeface="Comic Sans MS - 36"/>
              </a:rPr>
              <a:t> </a:t>
            </a:r>
            <a:r>
              <a:rPr lang="en-CA" sz="2000" dirty="0" smtClean="0">
                <a:solidFill>
                  <a:prstClr val="black"/>
                </a:solidFill>
                <a:latin typeface="Comic Sans MS - 36"/>
              </a:rPr>
              <a:t>  </a:t>
            </a:r>
            <a:endParaRPr lang="en-CA" sz="2400" dirty="0" smtClean="0">
              <a:solidFill>
                <a:prstClr val="black"/>
              </a:solidFill>
              <a:latin typeface="Comic Sans MS - 36"/>
            </a:endParaRPr>
          </a:p>
          <a:p>
            <a:pPr lvl="1"/>
            <a:r>
              <a:rPr lang="en-CA" sz="2400" dirty="0" smtClean="0">
                <a:solidFill>
                  <a:prstClr val="black"/>
                </a:solidFill>
                <a:latin typeface="Comic Sans MS - 36"/>
              </a:rPr>
              <a:t>     </a:t>
            </a:r>
            <a:endParaRPr lang="en-CA" sz="2400" dirty="0">
              <a:solidFill>
                <a:prstClr val="black"/>
              </a:solidFill>
              <a:latin typeface="Comic Sans MS - 36"/>
            </a:endParaRPr>
          </a:p>
          <a:p>
            <a:pPr lvl="1"/>
            <a:endParaRPr lang="en-CA" sz="2000" dirty="0">
              <a:latin typeface="Comic Sans MS - 24"/>
            </a:endParaRPr>
          </a:p>
        </p:txBody>
      </p:sp>
    </p:spTree>
    <p:extLst>
      <p:ext uri="{BB962C8B-B14F-4D97-AF65-F5344CB8AC3E}">
        <p14:creationId xmlns:p14="http://schemas.microsoft.com/office/powerpoint/2010/main" val="285750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1528" y="577900"/>
            <a:ext cx="9217024" cy="5139869"/>
          </a:xfrm>
          <a:prstGeom prst="rect">
            <a:avLst/>
          </a:prstGeom>
          <a:noFill/>
        </p:spPr>
        <p:txBody>
          <a:bodyPr wrap="square" rtlCol="0">
            <a:spAutoFit/>
          </a:bodyPr>
          <a:lstStyle/>
          <a:p>
            <a:pPr lvl="1"/>
            <a:r>
              <a:rPr lang="en-CA" sz="2000" dirty="0" smtClean="0">
                <a:solidFill>
                  <a:srgbClr val="FF0000"/>
                </a:solidFill>
                <a:latin typeface="Comic Sans MS - 36"/>
              </a:rPr>
              <a:t>iv. Because the solution is created by the parties, the parties are more interested in making it work and more willing to live up to it</a:t>
            </a:r>
            <a:r>
              <a:rPr lang="en-CA" sz="2000" dirty="0" smtClean="0">
                <a:solidFill>
                  <a:prstClr val="black"/>
                </a:solidFill>
                <a:latin typeface="Comic Sans MS - 36"/>
              </a:rPr>
              <a:t>.</a:t>
            </a:r>
          </a:p>
          <a:p>
            <a:pPr lvl="1"/>
            <a:endParaRPr lang="en-CA" sz="2000" dirty="0">
              <a:solidFill>
                <a:prstClr val="black"/>
              </a:solidFill>
              <a:latin typeface="Comic Sans MS - 36"/>
            </a:endParaRPr>
          </a:p>
          <a:p>
            <a:pPr lvl="1"/>
            <a:r>
              <a:rPr lang="en-CA" sz="2400" b="1" dirty="0">
                <a:solidFill>
                  <a:srgbClr val="00B050"/>
                </a:solidFill>
                <a:latin typeface="Comic Sans MS - 36"/>
              </a:rPr>
              <a:t>D</a:t>
            </a:r>
            <a:r>
              <a:rPr lang="en-CA" sz="2400" b="1" dirty="0" smtClean="0">
                <a:solidFill>
                  <a:srgbClr val="00B050"/>
                </a:solidFill>
                <a:latin typeface="Comic Sans MS - 36"/>
              </a:rPr>
              <a:t>) Enforceable</a:t>
            </a:r>
          </a:p>
          <a:p>
            <a:pPr lvl="1"/>
            <a:r>
              <a:rPr lang="en-CA" sz="2000" dirty="0">
                <a:solidFill>
                  <a:srgbClr val="00B050"/>
                </a:solidFill>
                <a:latin typeface="Comic Sans MS - 36"/>
              </a:rPr>
              <a:t> </a:t>
            </a:r>
            <a:r>
              <a:rPr lang="en-CA" sz="2000" dirty="0" smtClean="0">
                <a:solidFill>
                  <a:srgbClr val="00B050"/>
                </a:solidFill>
                <a:latin typeface="Comic Sans MS - 36"/>
              </a:rPr>
              <a:t>     </a:t>
            </a:r>
            <a:r>
              <a:rPr lang="en-CA" sz="2000" dirty="0" err="1" smtClean="0">
                <a:solidFill>
                  <a:srgbClr val="00B050"/>
                </a:solidFill>
                <a:latin typeface="Comic Sans MS - 36"/>
              </a:rPr>
              <a:t>i</a:t>
            </a:r>
            <a:r>
              <a:rPr lang="en-CA" sz="2000" dirty="0" smtClean="0">
                <a:solidFill>
                  <a:srgbClr val="00B050"/>
                </a:solidFill>
                <a:latin typeface="Comic Sans MS - 36"/>
              </a:rPr>
              <a:t>) If a settlement is reached, it can be written as legally binding contract.</a:t>
            </a:r>
          </a:p>
          <a:p>
            <a:pPr lvl="1"/>
            <a:r>
              <a:rPr lang="en-CA" sz="2000" dirty="0">
                <a:solidFill>
                  <a:srgbClr val="00B050"/>
                </a:solidFill>
                <a:latin typeface="Comic Sans MS - 36"/>
              </a:rPr>
              <a:t>	</a:t>
            </a:r>
            <a:r>
              <a:rPr lang="en-CA" sz="2000" dirty="0" smtClean="0">
                <a:solidFill>
                  <a:srgbClr val="00B050"/>
                </a:solidFill>
                <a:latin typeface="Comic Sans MS - 36"/>
              </a:rPr>
              <a:t>	1. Note that written agreements are almost always more 		    	    effective than oral agreements.</a:t>
            </a:r>
          </a:p>
          <a:p>
            <a:pPr lvl="1"/>
            <a:r>
              <a:rPr lang="en-CA" sz="2000" dirty="0">
                <a:solidFill>
                  <a:srgbClr val="00B050"/>
                </a:solidFill>
                <a:latin typeface="Comic Sans MS - 36"/>
              </a:rPr>
              <a:t> </a:t>
            </a:r>
            <a:r>
              <a:rPr lang="en-CA" sz="2000" dirty="0" smtClean="0">
                <a:solidFill>
                  <a:srgbClr val="00B050"/>
                </a:solidFill>
                <a:latin typeface="Comic Sans MS - 36"/>
              </a:rPr>
              <a:t>    ii) If it is not written down, the agreement is not legally binding.</a:t>
            </a:r>
          </a:p>
          <a:p>
            <a:pPr lvl="1"/>
            <a:endParaRPr lang="en-CA" sz="2000" dirty="0">
              <a:solidFill>
                <a:prstClr val="black"/>
              </a:solidFill>
              <a:latin typeface="Comic Sans MS - 36"/>
            </a:endParaRPr>
          </a:p>
          <a:p>
            <a:pPr lvl="1"/>
            <a:r>
              <a:rPr lang="en-CA" sz="2400" b="1" dirty="0">
                <a:solidFill>
                  <a:schemeClr val="accent4">
                    <a:lumMod val="75000"/>
                  </a:schemeClr>
                </a:solidFill>
                <a:latin typeface="Comic Sans MS - 36"/>
              </a:rPr>
              <a:t>E</a:t>
            </a:r>
            <a:r>
              <a:rPr lang="en-CA" sz="2400" b="1" dirty="0" smtClean="0">
                <a:solidFill>
                  <a:schemeClr val="accent4">
                    <a:lumMod val="75000"/>
                  </a:schemeClr>
                </a:solidFill>
                <a:latin typeface="Comic Sans MS - 36"/>
              </a:rPr>
              <a:t>) Free</a:t>
            </a:r>
          </a:p>
          <a:p>
            <a:pPr lvl="1"/>
            <a:r>
              <a:rPr lang="en-CA" sz="2000" dirty="0">
                <a:solidFill>
                  <a:schemeClr val="accent4">
                    <a:lumMod val="75000"/>
                  </a:schemeClr>
                </a:solidFill>
                <a:latin typeface="Comic Sans MS - 36"/>
              </a:rPr>
              <a:t> </a:t>
            </a:r>
            <a:r>
              <a:rPr lang="en-CA" sz="2000" dirty="0" smtClean="0">
                <a:solidFill>
                  <a:schemeClr val="accent4">
                    <a:lumMod val="75000"/>
                  </a:schemeClr>
                </a:solidFill>
                <a:latin typeface="Comic Sans MS - 36"/>
              </a:rPr>
              <a:t>     </a:t>
            </a:r>
            <a:r>
              <a:rPr lang="en-CA" sz="2000" dirty="0" err="1" smtClean="0">
                <a:solidFill>
                  <a:schemeClr val="accent4">
                    <a:lumMod val="75000"/>
                  </a:schemeClr>
                </a:solidFill>
                <a:latin typeface="Comic Sans MS - 36"/>
              </a:rPr>
              <a:t>i</a:t>
            </a:r>
            <a:r>
              <a:rPr lang="en-CA" sz="2000" dirty="0" smtClean="0">
                <a:solidFill>
                  <a:schemeClr val="accent4">
                    <a:lumMod val="75000"/>
                  </a:schemeClr>
                </a:solidFill>
                <a:latin typeface="Comic Sans MS - 36"/>
              </a:rPr>
              <a:t>) Many community mediation programs offer free mediation (the 	     	   University of Toronto Law School Mediation Clinic).</a:t>
            </a:r>
          </a:p>
          <a:p>
            <a:pPr lvl="1"/>
            <a:r>
              <a:rPr lang="en-CA" sz="2000" dirty="0">
                <a:solidFill>
                  <a:schemeClr val="accent4">
                    <a:lumMod val="75000"/>
                  </a:schemeClr>
                </a:solidFill>
                <a:latin typeface="Comic Sans MS - 36"/>
              </a:rPr>
              <a:t> </a:t>
            </a:r>
            <a:r>
              <a:rPr lang="en-CA" sz="2000" dirty="0" smtClean="0">
                <a:solidFill>
                  <a:schemeClr val="accent4">
                    <a:lumMod val="75000"/>
                  </a:schemeClr>
                </a:solidFill>
                <a:latin typeface="Comic Sans MS - 36"/>
              </a:rPr>
              <a:t>    ii) Mediation is a common way to resolve disputes between couples, 	   landlords and tenants, and consumers and businesses.  </a:t>
            </a:r>
          </a:p>
          <a:p>
            <a:pPr lvl="1"/>
            <a:r>
              <a:rPr lang="en-CA" sz="2000" dirty="0">
                <a:solidFill>
                  <a:schemeClr val="accent4">
                    <a:lumMod val="75000"/>
                  </a:schemeClr>
                </a:solidFill>
                <a:latin typeface="Comic Sans MS - 36"/>
              </a:rPr>
              <a:t> </a:t>
            </a:r>
            <a:r>
              <a:rPr lang="en-CA" sz="2000" dirty="0" smtClean="0">
                <a:solidFill>
                  <a:schemeClr val="accent4">
                    <a:lumMod val="75000"/>
                  </a:schemeClr>
                </a:solidFill>
                <a:latin typeface="Comic Sans MS - 36"/>
              </a:rPr>
              <a:t>    iii) Some schools train students to mediate disputes between students 	   that occur at school. </a:t>
            </a:r>
            <a:endParaRPr lang="en-CA" sz="2000" dirty="0">
              <a:solidFill>
                <a:schemeClr val="accent4">
                  <a:lumMod val="75000"/>
                </a:schemeClr>
              </a:solidFill>
              <a:latin typeface="Comic Sans MS - 36"/>
            </a:endParaRPr>
          </a:p>
        </p:txBody>
      </p:sp>
    </p:spTree>
    <p:extLst>
      <p:ext uri="{BB962C8B-B14F-4D97-AF65-F5344CB8AC3E}">
        <p14:creationId xmlns:p14="http://schemas.microsoft.com/office/powerpoint/2010/main" val="28982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63500" y="152400"/>
            <a:ext cx="10083800" cy="7201972"/>
          </a:xfrm>
          <a:prstGeom prst="rect">
            <a:avLst/>
          </a:prstGeom>
          <a:noFill/>
        </p:spPr>
        <p:txBody>
          <a:bodyPr vert="horz" rtlCol="0">
            <a:spAutoFit/>
          </a:bodyPr>
          <a:lstStyle/>
          <a:p>
            <a:r>
              <a:rPr lang="en-CA" sz="2100" b="1" dirty="0">
                <a:solidFill>
                  <a:srgbClr val="7030A0"/>
                </a:solidFill>
                <a:latin typeface="Comic Sans MS - 22"/>
              </a:rPr>
              <a:t>Activity</a:t>
            </a:r>
          </a:p>
          <a:p>
            <a:r>
              <a:rPr lang="en-CA" sz="2100" b="1" dirty="0">
                <a:solidFill>
                  <a:srgbClr val="7030A0"/>
                </a:solidFill>
                <a:latin typeface="Comic Sans MS - 22"/>
              </a:rPr>
              <a:t>In groups of three choose one of the situations. Choose one person to be the plaintiff and one person to be the defendant.  The third person will be the mediator.  Try to resolve this issue so that it is mutually acceptable and you do not have to go to court</a:t>
            </a:r>
            <a:r>
              <a:rPr lang="en-CA" sz="2100" b="1" dirty="0" smtClean="0">
                <a:solidFill>
                  <a:srgbClr val="7030A0"/>
                </a:solidFill>
                <a:latin typeface="Comic Sans MS - 22"/>
              </a:rPr>
              <a:t>. Use the “Steps of Mediation” to complete the task.</a:t>
            </a:r>
            <a:endParaRPr lang="en-CA" sz="2100" b="1" dirty="0">
              <a:solidFill>
                <a:srgbClr val="7030A0"/>
              </a:solidFill>
              <a:latin typeface="Comic Sans MS - 22"/>
            </a:endParaRPr>
          </a:p>
          <a:p>
            <a:endParaRPr lang="en-CA" sz="2100" dirty="0" smtClean="0">
              <a:solidFill>
                <a:srgbClr val="7030A0"/>
              </a:solidFill>
              <a:latin typeface="Comic Sans MS - 22"/>
            </a:endParaRPr>
          </a:p>
          <a:p>
            <a:r>
              <a:rPr lang="en-CA" sz="2100" dirty="0" smtClean="0">
                <a:solidFill>
                  <a:srgbClr val="7030A0"/>
                </a:solidFill>
                <a:latin typeface="Comic Sans MS - 22"/>
              </a:rPr>
              <a:t>1</a:t>
            </a:r>
            <a:r>
              <a:rPr lang="en-CA" sz="2100" dirty="0" smtClean="0">
                <a:solidFill>
                  <a:srgbClr val="7030A0"/>
                </a:solidFill>
                <a:latin typeface="Comic Sans MS - 22"/>
              </a:rPr>
              <a:t>.  Sarah and Shelley went to </a:t>
            </a:r>
            <a:r>
              <a:rPr lang="en-CA" sz="2100" dirty="0" err="1" smtClean="0">
                <a:solidFill>
                  <a:srgbClr val="7030A0"/>
                </a:solidFill>
                <a:latin typeface="Comic Sans MS - 22"/>
              </a:rPr>
              <a:t>SuperSonic</a:t>
            </a:r>
            <a:r>
              <a:rPr lang="en-CA" sz="2100" dirty="0" smtClean="0">
                <a:solidFill>
                  <a:srgbClr val="7030A0"/>
                </a:solidFill>
                <a:latin typeface="Comic Sans MS - 22"/>
              </a:rPr>
              <a:t>, an electronics store, to purchase a DVD player. As they were leaving the store, Shelley tripped on the corner of the carpet that had not been properly secured, and she fractured her ankle.  Because Shelley was unable to work as a snowboard instructor during peak season, she lost income for six weeks.</a:t>
            </a:r>
          </a:p>
          <a:p>
            <a:endParaRPr lang="en-CA" sz="2100" dirty="0" smtClean="0">
              <a:solidFill>
                <a:srgbClr val="7030A0"/>
              </a:solidFill>
              <a:latin typeface="Comic Sans MS - 22"/>
            </a:endParaRPr>
          </a:p>
          <a:p>
            <a:r>
              <a:rPr lang="en-CA" sz="2100" dirty="0" smtClean="0">
                <a:solidFill>
                  <a:srgbClr val="7030A0"/>
                </a:solidFill>
                <a:latin typeface="Comic Sans MS - 22"/>
              </a:rPr>
              <a:t>2. Mr. and Mrs. Graham are divorced.  Mr. Graham has custody of their three children.  Because his job requires that he stay out of town overnight during the week, he has to hire a live-in caretaker.  Mrs. Graham had agreed to share this expense as part of her support payments.  Mrs. Graham has since stopped making her support payments to Mr. Graham.</a:t>
            </a:r>
          </a:p>
          <a:p>
            <a:endParaRPr lang="en-CA" sz="2100" dirty="0" smtClean="0">
              <a:solidFill>
                <a:srgbClr val="7030A0"/>
              </a:solidFill>
              <a:latin typeface="Comic Sans MS - 22"/>
            </a:endParaRPr>
          </a:p>
          <a:p>
            <a:r>
              <a:rPr lang="en-CA" sz="2100" dirty="0" smtClean="0">
                <a:solidFill>
                  <a:srgbClr val="7030A0"/>
                </a:solidFill>
                <a:latin typeface="Comic Sans MS - 22"/>
              </a:rPr>
              <a:t>3. Mandy had contracted with Big Top Roofers to replace the roof of her 30-year-old house.  After she paid for the job, she discovered that the quality of the singles used was inferior to the quality specified in the contract.</a:t>
            </a:r>
          </a:p>
          <a:p>
            <a:endParaRPr lang="en-CA" sz="2100" dirty="0" smtClean="0">
              <a:latin typeface="Comic Sans MS - 22"/>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726</Words>
  <Application>Microsoft Office PowerPoint</Application>
  <PresentationFormat>Custom</PresentationFormat>
  <Paragraphs>74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Comic Sans MS - 24</vt:lpstr>
      <vt:lpstr>Calibri</vt:lpstr>
      <vt:lpstr>Comic Sans MS - 36</vt:lpstr>
      <vt:lpstr>Comic Sans MS - 22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HDSB</dc:creator>
  <cp:lastModifiedBy>Freedman, Leslie</cp:lastModifiedBy>
  <cp:revision>13</cp:revision>
  <dcterms:created xsi:type="dcterms:W3CDTF">2010-10-06T14:45:09Z</dcterms:created>
  <dcterms:modified xsi:type="dcterms:W3CDTF">2014-06-04T14:45:07Z</dcterms:modified>
</cp:coreProperties>
</file>