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0160000" cy="12712700"/>
  <p:notesSz cx="6858000" cy="9144000"/>
  <p:embeddedFontLst>
    <p:embeddedFont>
      <p:font typeface="Calibri" pitchFamily="34" charset="0"/>
      <p:regular r:id="rId11"/>
      <p:bold r:id="rId12"/>
      <p:italic r:id="rId13"/>
      <p:boldItalic r:id="rId14"/>
    </p:embeddedFont>
  </p:embeddedFont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26" y="504"/>
      </p:cViewPr>
      <p:guideLst>
        <p:guide orient="horz" pos="4004"/>
        <p:guide pos="320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949179"/>
            <a:ext cx="8636000" cy="2724991"/>
          </a:xfrm>
        </p:spPr>
        <p:txBody>
          <a:bodyPr/>
          <a:lstStyle/>
          <a:p>
            <a:r>
              <a:rPr lang="en-US" smtClean="0"/>
              <a:t>Click to edit Master title style</a:t>
            </a:r>
            <a:endParaRPr lang="en-CA"/>
          </a:p>
        </p:txBody>
      </p:sp>
      <p:sp>
        <p:nvSpPr>
          <p:cNvPr id="3" name="Subtitle 2"/>
          <p:cNvSpPr>
            <a:spLocks noGrp="1"/>
          </p:cNvSpPr>
          <p:nvPr>
            <p:ph type="subTitle" idx="1"/>
          </p:nvPr>
        </p:nvSpPr>
        <p:spPr>
          <a:xfrm>
            <a:off x="1524000" y="7203863"/>
            <a:ext cx="7112000" cy="3248801"/>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lvl1pPr>
              <a:defRPr/>
            </a:lvl1pPr>
          </a:lstStyle>
          <a:p>
            <a:pPr>
              <a:defRPr/>
            </a:pPr>
            <a:fld id="{ACDE9F0C-17ED-4AF7-B38C-6DEF14657549}" type="datetimeFigureOut">
              <a:rPr lang="en-US"/>
              <a:pPr>
                <a:defRPr/>
              </a:pPr>
              <a:t>6/3/2014</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85B1697A-9764-4690-8790-B3DA4AB09D52}" type="slidenum">
              <a:rPr lang="en-CA"/>
              <a:pPr>
                <a:defRPr/>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65B502FB-86F8-4CB0-93D9-5ABBA304E672}" type="datetimeFigureOut">
              <a:rPr lang="en-US"/>
              <a:pPr>
                <a:defRPr/>
              </a:pPr>
              <a:t>6/3/2014</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F84C85A6-2DC3-4ACA-B5C6-D8FFE29C4CEB}" type="slidenum">
              <a:rPr lang="en-CA"/>
              <a:pPr>
                <a:defRPr/>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6000" y="509100"/>
            <a:ext cx="2286000" cy="10846994"/>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508001" y="509100"/>
            <a:ext cx="6688667" cy="1084699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CFAA1923-1913-4667-BD82-6C401F8D5752}" type="datetimeFigureOut">
              <a:rPr lang="en-US"/>
              <a:pPr>
                <a:defRPr/>
              </a:pPr>
              <a:t>6/3/2014</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0E03DF3E-403F-4BD7-8308-0B234C6C7149}" type="slidenum">
              <a:rPr lang="en-CA"/>
              <a:pPr>
                <a:defRPr/>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lvl1pPr>
              <a:defRPr/>
            </a:lvl1pPr>
          </a:lstStyle>
          <a:p>
            <a:pPr>
              <a:defRPr/>
            </a:pPr>
            <a:fld id="{7B188190-C26A-4646-B209-80DCD3F6788C}" type="datetimeFigureOut">
              <a:rPr lang="en-US"/>
              <a:pPr>
                <a:defRPr/>
              </a:pPr>
              <a:t>6/3/2014</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A23C5491-6703-4017-95CC-815415E4580F}" type="slidenum">
              <a:rPr lang="en-CA"/>
              <a:pPr>
                <a:defRPr/>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2570" y="8169090"/>
            <a:ext cx="8636000" cy="2524883"/>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802570" y="5388186"/>
            <a:ext cx="8636000" cy="2780902"/>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0BFF98D-6867-4261-A3A3-24FAB10D2A42}" type="datetimeFigureOut">
              <a:rPr lang="en-US"/>
              <a:pPr>
                <a:defRPr/>
              </a:pPr>
              <a:t>6/3/2014</a:t>
            </a:fld>
            <a:endParaRPr lang="en-CA"/>
          </a:p>
        </p:txBody>
      </p:sp>
      <p:sp>
        <p:nvSpPr>
          <p:cNvPr id="5" name="Footer Placeholder 4"/>
          <p:cNvSpPr>
            <a:spLocks noGrp="1"/>
          </p:cNvSpPr>
          <p:nvPr>
            <p:ph type="ftr" sz="quarter" idx="11"/>
          </p:nvPr>
        </p:nvSpPr>
        <p:spPr/>
        <p:txBody>
          <a:bodyPr/>
          <a:lstStyle>
            <a:lvl1pPr>
              <a:defRPr/>
            </a:lvl1pPr>
          </a:lstStyle>
          <a:p>
            <a:pPr>
              <a:defRPr/>
            </a:pPr>
            <a:endParaRPr lang="en-CA"/>
          </a:p>
        </p:txBody>
      </p:sp>
      <p:sp>
        <p:nvSpPr>
          <p:cNvPr id="6" name="Slide Number Placeholder 5"/>
          <p:cNvSpPr>
            <a:spLocks noGrp="1"/>
          </p:cNvSpPr>
          <p:nvPr>
            <p:ph type="sldNum" sz="quarter" idx="12"/>
          </p:nvPr>
        </p:nvSpPr>
        <p:spPr/>
        <p:txBody>
          <a:bodyPr/>
          <a:lstStyle>
            <a:lvl1pPr>
              <a:defRPr/>
            </a:lvl1pPr>
          </a:lstStyle>
          <a:p>
            <a:pPr>
              <a:defRPr/>
            </a:pPr>
            <a:fld id="{4BA06CAE-670E-4BD4-8BE4-E89653EDBE17}" type="slidenum">
              <a:rPr lang="en-CA"/>
              <a:pPr>
                <a:defRPr/>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508000" y="2966300"/>
            <a:ext cx="4487333" cy="83897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5164667" y="2966300"/>
            <a:ext cx="4487333" cy="838979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3"/>
          <p:cNvSpPr>
            <a:spLocks noGrp="1"/>
          </p:cNvSpPr>
          <p:nvPr>
            <p:ph type="dt" sz="half" idx="10"/>
          </p:nvPr>
        </p:nvSpPr>
        <p:spPr/>
        <p:txBody>
          <a:bodyPr/>
          <a:lstStyle>
            <a:lvl1pPr>
              <a:defRPr/>
            </a:lvl1pPr>
          </a:lstStyle>
          <a:p>
            <a:pPr>
              <a:defRPr/>
            </a:pPr>
            <a:fld id="{6A279DBA-80AC-4900-931D-22436369DDD5}" type="datetimeFigureOut">
              <a:rPr lang="en-US"/>
              <a:pPr>
                <a:defRPr/>
              </a:pPr>
              <a:t>6/3/2014</a:t>
            </a:fld>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pPr>
              <a:defRPr/>
            </a:pPr>
            <a:fld id="{25A28497-5C33-40D0-B4FC-2AF63939B289}" type="slidenum">
              <a:rPr lang="en-CA"/>
              <a:pPr>
                <a:defRPr/>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508000" y="2845645"/>
            <a:ext cx="4489098" cy="118592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8000" y="4031574"/>
            <a:ext cx="4489098" cy="732451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5161141" y="2845645"/>
            <a:ext cx="4490861" cy="118592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61141" y="4031574"/>
            <a:ext cx="4490861" cy="732451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3"/>
          <p:cNvSpPr>
            <a:spLocks noGrp="1"/>
          </p:cNvSpPr>
          <p:nvPr>
            <p:ph type="dt" sz="half" idx="10"/>
          </p:nvPr>
        </p:nvSpPr>
        <p:spPr/>
        <p:txBody>
          <a:bodyPr/>
          <a:lstStyle>
            <a:lvl1pPr>
              <a:defRPr/>
            </a:lvl1pPr>
          </a:lstStyle>
          <a:p>
            <a:pPr>
              <a:defRPr/>
            </a:pPr>
            <a:fld id="{882D3656-1D94-4BA9-99D3-D32BEB6DC3DC}" type="datetimeFigureOut">
              <a:rPr lang="en-US"/>
              <a:pPr>
                <a:defRPr/>
              </a:pPr>
              <a:t>6/3/2014</a:t>
            </a:fld>
            <a:endParaRPr lang="en-CA"/>
          </a:p>
        </p:txBody>
      </p:sp>
      <p:sp>
        <p:nvSpPr>
          <p:cNvPr id="8" name="Footer Placeholder 4"/>
          <p:cNvSpPr>
            <a:spLocks noGrp="1"/>
          </p:cNvSpPr>
          <p:nvPr>
            <p:ph type="ftr" sz="quarter" idx="11"/>
          </p:nvPr>
        </p:nvSpPr>
        <p:spPr/>
        <p:txBody>
          <a:bodyPr/>
          <a:lstStyle>
            <a:lvl1pPr>
              <a:defRPr/>
            </a:lvl1pPr>
          </a:lstStyle>
          <a:p>
            <a:pPr>
              <a:defRPr/>
            </a:pPr>
            <a:endParaRPr lang="en-CA"/>
          </a:p>
        </p:txBody>
      </p:sp>
      <p:sp>
        <p:nvSpPr>
          <p:cNvPr id="9" name="Slide Number Placeholder 5"/>
          <p:cNvSpPr>
            <a:spLocks noGrp="1"/>
          </p:cNvSpPr>
          <p:nvPr>
            <p:ph type="sldNum" sz="quarter" idx="12"/>
          </p:nvPr>
        </p:nvSpPr>
        <p:spPr/>
        <p:txBody>
          <a:bodyPr/>
          <a:lstStyle>
            <a:lvl1pPr>
              <a:defRPr/>
            </a:lvl1pPr>
          </a:lstStyle>
          <a:p>
            <a:pPr>
              <a:defRPr/>
            </a:pPr>
            <a:fld id="{1E2C54D9-F574-48A3-9044-633B345D966E}" type="slidenum">
              <a:rPr lang="en-CA"/>
              <a:pPr>
                <a:defRPr/>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3"/>
          <p:cNvSpPr>
            <a:spLocks noGrp="1"/>
          </p:cNvSpPr>
          <p:nvPr>
            <p:ph type="dt" sz="half" idx="10"/>
          </p:nvPr>
        </p:nvSpPr>
        <p:spPr/>
        <p:txBody>
          <a:bodyPr/>
          <a:lstStyle>
            <a:lvl1pPr>
              <a:defRPr/>
            </a:lvl1pPr>
          </a:lstStyle>
          <a:p>
            <a:pPr>
              <a:defRPr/>
            </a:pPr>
            <a:fld id="{93A39A96-5E2C-4C95-A00D-77D1E16AB56A}" type="datetimeFigureOut">
              <a:rPr lang="en-US"/>
              <a:pPr>
                <a:defRPr/>
              </a:pPr>
              <a:t>6/3/2014</a:t>
            </a:fld>
            <a:endParaRPr lang="en-CA"/>
          </a:p>
        </p:txBody>
      </p:sp>
      <p:sp>
        <p:nvSpPr>
          <p:cNvPr id="4" name="Footer Placeholder 4"/>
          <p:cNvSpPr>
            <a:spLocks noGrp="1"/>
          </p:cNvSpPr>
          <p:nvPr>
            <p:ph type="ftr" sz="quarter" idx="11"/>
          </p:nvPr>
        </p:nvSpPr>
        <p:spPr/>
        <p:txBody>
          <a:bodyPr/>
          <a:lstStyle>
            <a:lvl1pPr>
              <a:defRPr/>
            </a:lvl1pPr>
          </a:lstStyle>
          <a:p>
            <a:pPr>
              <a:defRPr/>
            </a:pPr>
            <a:endParaRPr lang="en-CA"/>
          </a:p>
        </p:txBody>
      </p:sp>
      <p:sp>
        <p:nvSpPr>
          <p:cNvPr id="5" name="Slide Number Placeholder 5"/>
          <p:cNvSpPr>
            <a:spLocks noGrp="1"/>
          </p:cNvSpPr>
          <p:nvPr>
            <p:ph type="sldNum" sz="quarter" idx="12"/>
          </p:nvPr>
        </p:nvSpPr>
        <p:spPr/>
        <p:txBody>
          <a:bodyPr/>
          <a:lstStyle>
            <a:lvl1pPr>
              <a:defRPr/>
            </a:lvl1pPr>
          </a:lstStyle>
          <a:p>
            <a:pPr>
              <a:defRPr/>
            </a:pPr>
            <a:fld id="{D5531183-1226-4EAA-8F08-1598B2112681}" type="slidenum">
              <a:rPr lang="en-CA"/>
              <a:pPr>
                <a:defRPr/>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E7FC05C-ACB3-4F64-A9B1-B47C07A44BF6}" type="datetimeFigureOut">
              <a:rPr lang="en-US"/>
              <a:pPr>
                <a:defRPr/>
              </a:pPr>
              <a:t>6/3/2014</a:t>
            </a:fld>
            <a:endParaRPr lang="en-CA"/>
          </a:p>
        </p:txBody>
      </p:sp>
      <p:sp>
        <p:nvSpPr>
          <p:cNvPr id="3" name="Footer Placeholder 4"/>
          <p:cNvSpPr>
            <a:spLocks noGrp="1"/>
          </p:cNvSpPr>
          <p:nvPr>
            <p:ph type="ftr" sz="quarter" idx="11"/>
          </p:nvPr>
        </p:nvSpPr>
        <p:spPr/>
        <p:txBody>
          <a:bodyPr/>
          <a:lstStyle>
            <a:lvl1pPr>
              <a:defRPr/>
            </a:lvl1pPr>
          </a:lstStyle>
          <a:p>
            <a:pPr>
              <a:defRPr/>
            </a:pPr>
            <a:endParaRPr lang="en-CA"/>
          </a:p>
        </p:txBody>
      </p:sp>
      <p:sp>
        <p:nvSpPr>
          <p:cNvPr id="4" name="Slide Number Placeholder 5"/>
          <p:cNvSpPr>
            <a:spLocks noGrp="1"/>
          </p:cNvSpPr>
          <p:nvPr>
            <p:ph type="sldNum" sz="quarter" idx="12"/>
          </p:nvPr>
        </p:nvSpPr>
        <p:spPr/>
        <p:txBody>
          <a:bodyPr/>
          <a:lstStyle>
            <a:lvl1pPr>
              <a:defRPr/>
            </a:lvl1pPr>
          </a:lstStyle>
          <a:p>
            <a:pPr>
              <a:defRPr/>
            </a:pPr>
            <a:fld id="{9EC1B6B2-7B74-45A0-A63A-D88BAE5A2936}" type="slidenum">
              <a:rPr lang="en-CA"/>
              <a:pPr>
                <a:defRPr/>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506154"/>
            <a:ext cx="3342570" cy="2154096"/>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972278" y="506157"/>
            <a:ext cx="5679722" cy="108499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508001" y="2660253"/>
            <a:ext cx="3342570" cy="869584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BCBC2D8-6352-4BF6-A3A3-526E0BF60EDB}" type="datetimeFigureOut">
              <a:rPr lang="en-US"/>
              <a:pPr>
                <a:defRPr/>
              </a:pPr>
              <a:t>6/3/2014</a:t>
            </a:fld>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pPr>
              <a:defRPr/>
            </a:pPr>
            <a:fld id="{CBEECFD6-8A13-44A1-8759-AEE4C937EB6F}" type="slidenum">
              <a:rPr lang="en-CA"/>
              <a:pPr>
                <a:defRPr/>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91431" y="8898890"/>
            <a:ext cx="6096000" cy="1050564"/>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991431" y="1135903"/>
            <a:ext cx="6096000" cy="762762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a:p>
        </p:txBody>
      </p:sp>
      <p:sp>
        <p:nvSpPr>
          <p:cNvPr id="4" name="Text Placeholder 3"/>
          <p:cNvSpPr>
            <a:spLocks noGrp="1"/>
          </p:cNvSpPr>
          <p:nvPr>
            <p:ph type="body" sz="half" idx="2"/>
          </p:nvPr>
        </p:nvSpPr>
        <p:spPr>
          <a:xfrm>
            <a:off x="1991431" y="9949454"/>
            <a:ext cx="6096000" cy="149197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F3225C0-2EF6-4F95-89A4-B3DAFFEB657A}" type="datetimeFigureOut">
              <a:rPr lang="en-US"/>
              <a:pPr>
                <a:defRPr/>
              </a:pPr>
              <a:t>6/3/2014</a:t>
            </a:fld>
            <a:endParaRPr lang="en-CA"/>
          </a:p>
        </p:txBody>
      </p:sp>
      <p:sp>
        <p:nvSpPr>
          <p:cNvPr id="6" name="Footer Placeholder 4"/>
          <p:cNvSpPr>
            <a:spLocks noGrp="1"/>
          </p:cNvSpPr>
          <p:nvPr>
            <p:ph type="ftr" sz="quarter" idx="11"/>
          </p:nvPr>
        </p:nvSpPr>
        <p:spPr/>
        <p:txBody>
          <a:bodyPr/>
          <a:lstStyle>
            <a:lvl1pPr>
              <a:defRPr/>
            </a:lvl1pPr>
          </a:lstStyle>
          <a:p>
            <a:pPr>
              <a:defRPr/>
            </a:pPr>
            <a:endParaRPr lang="en-CA"/>
          </a:p>
        </p:txBody>
      </p:sp>
      <p:sp>
        <p:nvSpPr>
          <p:cNvPr id="7" name="Slide Number Placeholder 5"/>
          <p:cNvSpPr>
            <a:spLocks noGrp="1"/>
          </p:cNvSpPr>
          <p:nvPr>
            <p:ph type="sldNum" sz="quarter" idx="12"/>
          </p:nvPr>
        </p:nvSpPr>
        <p:spPr/>
        <p:txBody>
          <a:bodyPr/>
          <a:lstStyle>
            <a:lvl1pPr>
              <a:defRPr/>
            </a:lvl1pPr>
          </a:lstStyle>
          <a:p>
            <a:pPr>
              <a:defRPr/>
            </a:pPr>
            <a:fld id="{5B9652C8-34D2-4D12-87CD-F05CD7AF31E9}" type="slidenum">
              <a:rPr lang="en-CA"/>
              <a:pPr>
                <a:defRPr/>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08000" y="509588"/>
            <a:ext cx="9144000" cy="21177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CA" smtClean="0"/>
          </a:p>
        </p:txBody>
      </p:sp>
      <p:sp>
        <p:nvSpPr>
          <p:cNvPr id="1027" name="Text Placeholder 2"/>
          <p:cNvSpPr>
            <a:spLocks noGrp="1"/>
          </p:cNvSpPr>
          <p:nvPr>
            <p:ph type="body" idx="1"/>
          </p:nvPr>
        </p:nvSpPr>
        <p:spPr bwMode="auto">
          <a:xfrm>
            <a:off x="508000" y="2967038"/>
            <a:ext cx="9144000" cy="8388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smtClean="0"/>
          </a:p>
        </p:txBody>
      </p:sp>
      <p:sp>
        <p:nvSpPr>
          <p:cNvPr id="4" name="Date Placeholder 3"/>
          <p:cNvSpPr>
            <a:spLocks noGrp="1"/>
          </p:cNvSpPr>
          <p:nvPr>
            <p:ph type="dt" sz="half" idx="2"/>
          </p:nvPr>
        </p:nvSpPr>
        <p:spPr>
          <a:xfrm>
            <a:off x="508000" y="11782425"/>
            <a:ext cx="2370138" cy="677863"/>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A3639D0C-6C17-46D9-9642-F4BE7B2FA42C}" type="datetimeFigureOut">
              <a:rPr lang="en-US"/>
              <a:pPr>
                <a:defRPr/>
              </a:pPr>
              <a:t>6/3/2014</a:t>
            </a:fld>
            <a:endParaRPr lang="en-CA"/>
          </a:p>
        </p:txBody>
      </p:sp>
      <p:sp>
        <p:nvSpPr>
          <p:cNvPr id="5" name="Footer Placeholder 4"/>
          <p:cNvSpPr>
            <a:spLocks noGrp="1"/>
          </p:cNvSpPr>
          <p:nvPr>
            <p:ph type="ftr" sz="quarter" idx="3"/>
          </p:nvPr>
        </p:nvSpPr>
        <p:spPr>
          <a:xfrm>
            <a:off x="3471863" y="11782425"/>
            <a:ext cx="3216275" cy="677863"/>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CA"/>
          </a:p>
        </p:txBody>
      </p:sp>
      <p:sp>
        <p:nvSpPr>
          <p:cNvPr id="6" name="Slide Number Placeholder 5"/>
          <p:cNvSpPr>
            <a:spLocks noGrp="1"/>
          </p:cNvSpPr>
          <p:nvPr>
            <p:ph type="sldNum" sz="quarter" idx="4"/>
          </p:nvPr>
        </p:nvSpPr>
        <p:spPr>
          <a:xfrm>
            <a:off x="7281863" y="11782425"/>
            <a:ext cx="2370137" cy="677863"/>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6199EDD7-B991-4B43-AD33-1A7520AD16A9}" type="slidenum">
              <a:rPr lang="en-CA"/>
              <a:pPr>
                <a:defRPr/>
              </a:pPr>
              <a:t>‹#›</a:t>
            </a:fld>
            <a:endParaRPr lang="en-CA"/>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www.belfasttelegraph.co.uk/news/world-news/walmart-worker-trampled-to-death-by-bargainhunting-shoppers-14086448.html"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TextBox 1"/>
          <p:cNvSpPr txBox="1">
            <a:spLocks noChangeArrowheads="1"/>
          </p:cNvSpPr>
          <p:nvPr/>
        </p:nvSpPr>
        <p:spPr bwMode="auto">
          <a:xfrm>
            <a:off x="419100" y="1511300"/>
            <a:ext cx="9372600" cy="2838450"/>
          </a:xfrm>
          <a:prstGeom prst="rect">
            <a:avLst/>
          </a:prstGeom>
          <a:noFill/>
          <a:ln w="9525">
            <a:noFill/>
            <a:miter lim="800000"/>
            <a:headEnd/>
            <a:tailEnd/>
          </a:ln>
        </p:spPr>
        <p:txBody>
          <a:bodyPr>
            <a:spAutoFit/>
          </a:bodyPr>
          <a:lstStyle/>
          <a:p>
            <a:pPr algn="ctr"/>
            <a:r>
              <a:rPr lang="en-CA" sz="3600">
                <a:solidFill>
                  <a:srgbClr val="0000FF"/>
                </a:solidFill>
                <a:latin typeface="Comic Sans MS - 36"/>
              </a:rPr>
              <a:t>Torts and Unintentional Torts</a:t>
            </a:r>
          </a:p>
          <a:p>
            <a:pPr algn="ctr"/>
            <a:endParaRPr lang="en-CA" sz="3600">
              <a:solidFill>
                <a:srgbClr val="0000FF"/>
              </a:solidFill>
              <a:latin typeface="Comic Sans MS - 36"/>
            </a:endParaRPr>
          </a:p>
          <a:p>
            <a:pPr algn="ctr"/>
            <a:r>
              <a:rPr lang="en-CA" sz="3600">
                <a:solidFill>
                  <a:srgbClr val="0000FF"/>
                </a:solidFill>
                <a:latin typeface="Comic Sans MS - 36"/>
              </a:rPr>
              <a:t>Complete the chart handout provided using the following notes</a:t>
            </a:r>
          </a:p>
          <a:p>
            <a:endParaRPr lang="en-CA" sz="3600">
              <a:solidFill>
                <a:srgbClr val="0000FF"/>
              </a:solidFill>
              <a:latin typeface="Comic Sans MS - 36"/>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TextBox 1"/>
          <p:cNvSpPr txBox="1">
            <a:spLocks noChangeArrowheads="1"/>
          </p:cNvSpPr>
          <p:nvPr/>
        </p:nvSpPr>
        <p:spPr bwMode="auto">
          <a:xfrm>
            <a:off x="241300" y="355600"/>
            <a:ext cx="9448800" cy="4278313"/>
          </a:xfrm>
          <a:prstGeom prst="rect">
            <a:avLst/>
          </a:prstGeom>
          <a:noFill/>
          <a:ln w="9525">
            <a:noFill/>
            <a:miter lim="800000"/>
            <a:headEnd/>
            <a:tailEnd/>
          </a:ln>
        </p:spPr>
        <p:txBody>
          <a:bodyPr>
            <a:spAutoFit/>
          </a:bodyPr>
          <a:lstStyle/>
          <a:p>
            <a:pPr algn="ctr"/>
            <a:r>
              <a:rPr lang="en-CA" sz="3400" b="1" u="sng">
                <a:solidFill>
                  <a:srgbClr val="000000"/>
                </a:solidFill>
                <a:latin typeface="Arial - 34"/>
              </a:rPr>
              <a:t>Torts and Unintentional Torts:</a:t>
            </a:r>
          </a:p>
          <a:p>
            <a:endParaRPr lang="en-CA" sz="3400" b="1" u="sng">
              <a:solidFill>
                <a:srgbClr val="000000"/>
              </a:solidFill>
              <a:latin typeface="Arial - 34"/>
            </a:endParaRPr>
          </a:p>
          <a:p>
            <a:r>
              <a:rPr lang="en-CA" sz="3400" b="1" u="sng">
                <a:solidFill>
                  <a:srgbClr val="000000"/>
                </a:solidFill>
                <a:latin typeface="Arial - 34"/>
              </a:rPr>
              <a:t>To</a:t>
            </a:r>
            <a:r>
              <a:rPr lang="en-CA" sz="3400" b="1">
                <a:solidFill>
                  <a:srgbClr val="000000"/>
                </a:solidFill>
                <a:latin typeface="Arial - 34"/>
              </a:rPr>
              <a:t>rt:  </a:t>
            </a:r>
            <a:r>
              <a:rPr lang="en-CA" sz="3400">
                <a:solidFill>
                  <a:srgbClr val="000000"/>
                </a:solidFill>
                <a:latin typeface="Arial - 34"/>
              </a:rPr>
              <a:t>Harm caused to a person or property for which the law provides a civil remedy</a:t>
            </a:r>
          </a:p>
          <a:p>
            <a:endParaRPr lang="en-CA" sz="3400">
              <a:solidFill>
                <a:srgbClr val="000000"/>
              </a:solidFill>
              <a:latin typeface="Arial - 34"/>
            </a:endParaRPr>
          </a:p>
          <a:p>
            <a:r>
              <a:rPr lang="en-CA" sz="3400">
                <a:solidFill>
                  <a:srgbClr val="000000"/>
                </a:solidFill>
                <a:latin typeface="Arial - 34"/>
              </a:rPr>
              <a:t>Un</a:t>
            </a:r>
            <a:r>
              <a:rPr lang="en-CA" sz="3400" b="1">
                <a:solidFill>
                  <a:srgbClr val="000000"/>
                </a:solidFill>
                <a:latin typeface="Arial - 34"/>
              </a:rPr>
              <a:t>intentional torts</a:t>
            </a:r>
            <a:r>
              <a:rPr lang="en-CA" sz="3400">
                <a:solidFill>
                  <a:srgbClr val="000000"/>
                </a:solidFill>
                <a:latin typeface="Arial - 34"/>
              </a:rPr>
              <a:t>:  Injuries caused by an accident or an action that was not intended to cause harm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TextBox 1"/>
          <p:cNvSpPr txBox="1">
            <a:spLocks noChangeArrowheads="1"/>
          </p:cNvSpPr>
          <p:nvPr/>
        </p:nvSpPr>
        <p:spPr bwMode="auto">
          <a:xfrm>
            <a:off x="584200" y="177800"/>
            <a:ext cx="3886200" cy="3662363"/>
          </a:xfrm>
          <a:prstGeom prst="rect">
            <a:avLst/>
          </a:prstGeom>
          <a:noFill/>
          <a:ln w="9525">
            <a:noFill/>
            <a:miter lim="800000"/>
            <a:headEnd/>
            <a:tailEnd/>
          </a:ln>
        </p:spPr>
        <p:txBody>
          <a:bodyPr>
            <a:spAutoFit/>
          </a:bodyPr>
          <a:lstStyle/>
          <a:p>
            <a:r>
              <a:rPr lang="en-CA" sz="2900" b="1" u="sng">
                <a:solidFill>
                  <a:srgbClr val="000000"/>
                </a:solidFill>
                <a:latin typeface="Arial - 29"/>
              </a:rPr>
              <a:t>NEGLIGENCE</a:t>
            </a:r>
          </a:p>
          <a:p>
            <a:endParaRPr lang="en-CA" sz="2900" b="1" u="sng">
              <a:solidFill>
                <a:srgbClr val="000000"/>
              </a:solidFill>
              <a:latin typeface="Arial - 29"/>
            </a:endParaRPr>
          </a:p>
          <a:p>
            <a:r>
              <a:rPr lang="en-CA" sz="2900" b="1" u="sng">
                <a:solidFill>
                  <a:srgbClr val="000000"/>
                </a:solidFill>
                <a:latin typeface="Arial - 29"/>
              </a:rPr>
              <a:t>Wh</a:t>
            </a:r>
            <a:r>
              <a:rPr lang="en-CA" sz="2900">
                <a:solidFill>
                  <a:srgbClr val="000000"/>
                </a:solidFill>
                <a:latin typeface="Arial - 29"/>
              </a:rPr>
              <a:t>at is negligence?</a:t>
            </a:r>
          </a:p>
          <a:p>
            <a:endParaRPr lang="en-CA" sz="2900">
              <a:solidFill>
                <a:srgbClr val="000000"/>
              </a:solidFill>
              <a:latin typeface="Arial - 29"/>
            </a:endParaRPr>
          </a:p>
          <a:p>
            <a:endParaRPr lang="en-CA" sz="2900">
              <a:solidFill>
                <a:srgbClr val="000000"/>
              </a:solidFill>
              <a:latin typeface="Arial - 29"/>
            </a:endParaRPr>
          </a:p>
          <a:p>
            <a:endParaRPr lang="en-CA" sz="2900">
              <a:solidFill>
                <a:srgbClr val="000000"/>
              </a:solidFill>
              <a:latin typeface="Arial - 29"/>
            </a:endParaRPr>
          </a:p>
          <a:p>
            <a:endParaRPr lang="en-CA" sz="2900">
              <a:solidFill>
                <a:srgbClr val="000000"/>
              </a:solidFill>
              <a:latin typeface="Arial - 29"/>
            </a:endParaRPr>
          </a:p>
          <a:p>
            <a:endParaRPr lang="en-CA" sz="2900">
              <a:solidFill>
                <a:srgbClr val="000000"/>
              </a:solidFill>
              <a:latin typeface="Arial - 29"/>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TextBox 1"/>
          <p:cNvSpPr txBox="1">
            <a:spLocks noChangeArrowheads="1"/>
          </p:cNvSpPr>
          <p:nvPr/>
        </p:nvSpPr>
        <p:spPr bwMode="auto">
          <a:xfrm>
            <a:off x="457200" y="457200"/>
            <a:ext cx="9474200" cy="1416050"/>
          </a:xfrm>
          <a:prstGeom prst="rect">
            <a:avLst/>
          </a:prstGeom>
          <a:noFill/>
          <a:ln w="9525">
            <a:noFill/>
            <a:miter lim="800000"/>
            <a:headEnd/>
            <a:tailEnd/>
          </a:ln>
        </p:spPr>
        <p:txBody>
          <a:bodyPr>
            <a:spAutoFit/>
          </a:bodyPr>
          <a:lstStyle/>
          <a:p>
            <a:r>
              <a:rPr lang="en-CA" sz="2900">
                <a:solidFill>
                  <a:srgbClr val="000000"/>
                </a:solidFill>
                <a:latin typeface="Arial - 29"/>
              </a:rPr>
              <a:t>In order for a defendant to be found negligent, each of the following factors must be proven:</a:t>
            </a:r>
          </a:p>
          <a:p>
            <a:endParaRPr lang="en-CA" sz="2900">
              <a:solidFill>
                <a:srgbClr val="000000"/>
              </a:solidFill>
              <a:latin typeface="Arial - 29"/>
            </a:endParaRPr>
          </a:p>
        </p:txBody>
      </p:sp>
      <p:sp>
        <p:nvSpPr>
          <p:cNvPr id="16387" name="TextBox 2"/>
          <p:cNvSpPr txBox="1">
            <a:spLocks noChangeArrowheads="1"/>
          </p:cNvSpPr>
          <p:nvPr/>
        </p:nvSpPr>
        <p:spPr bwMode="auto">
          <a:xfrm>
            <a:off x="495300" y="1816100"/>
            <a:ext cx="8382000" cy="1552575"/>
          </a:xfrm>
          <a:prstGeom prst="rect">
            <a:avLst/>
          </a:prstGeom>
          <a:noFill/>
          <a:ln w="9525">
            <a:noFill/>
            <a:miter lim="800000"/>
            <a:headEnd/>
            <a:tailEnd/>
          </a:ln>
        </p:spPr>
        <p:txBody>
          <a:bodyPr>
            <a:spAutoFit/>
          </a:bodyPr>
          <a:lstStyle/>
          <a:p>
            <a:pPr algn="ctr"/>
            <a:r>
              <a:rPr lang="en-CA" sz="2400">
                <a:solidFill>
                  <a:srgbClr val="000000"/>
                </a:solidFill>
                <a:latin typeface="Arial - 24"/>
              </a:rPr>
              <a:t>STAGE 1</a:t>
            </a:r>
          </a:p>
          <a:p>
            <a:pPr algn="ctr"/>
            <a:r>
              <a:rPr lang="en-CA" sz="2400">
                <a:solidFill>
                  <a:srgbClr val="000000"/>
                </a:solidFill>
                <a:latin typeface="Arial - 24"/>
              </a:rPr>
              <a:t>Did the defendant owe the plaintiff a </a:t>
            </a:r>
            <a:r>
              <a:rPr lang="en-CA" sz="2400" b="1">
                <a:solidFill>
                  <a:srgbClr val="000000"/>
                </a:solidFill>
                <a:latin typeface="Arial - 24"/>
              </a:rPr>
              <a:t>duty of care?</a:t>
            </a:r>
          </a:p>
          <a:p>
            <a:pPr algn="ctr"/>
            <a:r>
              <a:rPr lang="en-CA" sz="2400">
                <a:solidFill>
                  <a:srgbClr val="000000"/>
                </a:solidFill>
                <a:latin typeface="Arial - 24"/>
              </a:rPr>
              <a:t>Duty of care:  the obligation to foresee and avoid careless actions that might cause harm to others.</a:t>
            </a:r>
          </a:p>
        </p:txBody>
      </p:sp>
      <p:sp>
        <p:nvSpPr>
          <p:cNvPr id="16388" name="TextBox 3"/>
          <p:cNvSpPr txBox="1">
            <a:spLocks noChangeArrowheads="1"/>
          </p:cNvSpPr>
          <p:nvPr/>
        </p:nvSpPr>
        <p:spPr bwMode="auto">
          <a:xfrm>
            <a:off x="342900" y="3467100"/>
            <a:ext cx="8763000" cy="2074863"/>
          </a:xfrm>
          <a:prstGeom prst="rect">
            <a:avLst/>
          </a:prstGeom>
          <a:noFill/>
          <a:ln w="9525">
            <a:noFill/>
            <a:miter lim="800000"/>
            <a:headEnd/>
            <a:tailEnd/>
          </a:ln>
        </p:spPr>
        <p:txBody>
          <a:bodyPr>
            <a:spAutoFit/>
          </a:bodyPr>
          <a:lstStyle/>
          <a:p>
            <a:pPr algn="ctr"/>
            <a:r>
              <a:rPr lang="en-CA" sz="2800">
                <a:solidFill>
                  <a:srgbClr val="000000"/>
                </a:solidFill>
                <a:latin typeface="Arial - 29"/>
              </a:rPr>
              <a:t>STAGE 2</a:t>
            </a:r>
          </a:p>
          <a:p>
            <a:pPr algn="ctr"/>
            <a:endParaRPr lang="en-CA" sz="2800">
              <a:solidFill>
                <a:srgbClr val="000000"/>
              </a:solidFill>
              <a:latin typeface="Arial - 29"/>
            </a:endParaRPr>
          </a:p>
          <a:p>
            <a:pPr algn="ctr"/>
            <a:r>
              <a:rPr lang="en-CA" sz="2800">
                <a:solidFill>
                  <a:srgbClr val="000000"/>
                </a:solidFill>
                <a:latin typeface="Arial - 29"/>
              </a:rPr>
              <a:t>Di</a:t>
            </a:r>
            <a:r>
              <a:rPr lang="en-CA" sz="2300">
                <a:solidFill>
                  <a:srgbClr val="000000"/>
                </a:solidFill>
                <a:latin typeface="Arial - 24"/>
              </a:rPr>
              <a:t>d the defendant fail to provide the plaintiff with the proper </a:t>
            </a:r>
            <a:r>
              <a:rPr lang="en-CA" sz="2300" b="1">
                <a:solidFill>
                  <a:srgbClr val="000000"/>
                </a:solidFill>
                <a:latin typeface="Arial - 24"/>
              </a:rPr>
              <a:t>standard of care</a:t>
            </a:r>
            <a:r>
              <a:rPr lang="en-CA" sz="2300">
                <a:solidFill>
                  <a:srgbClr val="000000"/>
                </a:solidFill>
                <a:latin typeface="Arial - 24"/>
              </a:rPr>
              <a:t> that a reasonable person would have provided in a similar situation?</a:t>
            </a:r>
          </a:p>
        </p:txBody>
      </p:sp>
      <p:sp>
        <p:nvSpPr>
          <p:cNvPr id="16389" name="TextBox 4"/>
          <p:cNvSpPr txBox="1">
            <a:spLocks noChangeArrowheads="1"/>
          </p:cNvSpPr>
          <p:nvPr/>
        </p:nvSpPr>
        <p:spPr bwMode="auto">
          <a:xfrm>
            <a:off x="177800" y="5422900"/>
            <a:ext cx="9601200" cy="1495425"/>
          </a:xfrm>
          <a:prstGeom prst="rect">
            <a:avLst/>
          </a:prstGeom>
          <a:noFill/>
          <a:ln w="9525">
            <a:noFill/>
            <a:miter lim="800000"/>
            <a:headEnd/>
            <a:tailEnd/>
          </a:ln>
        </p:spPr>
        <p:txBody>
          <a:bodyPr>
            <a:spAutoFit/>
          </a:bodyPr>
          <a:lstStyle/>
          <a:p>
            <a:pPr algn="ctr"/>
            <a:r>
              <a:rPr lang="en-CA" sz="2300">
                <a:solidFill>
                  <a:srgbClr val="000000"/>
                </a:solidFill>
                <a:latin typeface="Arial - 24"/>
              </a:rPr>
              <a:t>STAGE 3</a:t>
            </a:r>
          </a:p>
          <a:p>
            <a:pPr algn="ctr"/>
            <a:endParaRPr lang="en-CA" sz="2300">
              <a:solidFill>
                <a:srgbClr val="000000"/>
              </a:solidFill>
              <a:latin typeface="Arial - 24"/>
            </a:endParaRPr>
          </a:p>
          <a:p>
            <a:pPr algn="ctr"/>
            <a:r>
              <a:rPr lang="en-CA" sz="2300">
                <a:solidFill>
                  <a:srgbClr val="000000"/>
                </a:solidFill>
                <a:latin typeface="Arial - 24"/>
              </a:rPr>
              <a:t>Did the defendant’s actions (or failure to act</a:t>
            </a:r>
            <a:r>
              <a:rPr lang="en-CA" sz="2300" b="1">
                <a:solidFill>
                  <a:srgbClr val="000000"/>
                </a:solidFill>
                <a:latin typeface="Arial - 24"/>
              </a:rPr>
              <a:t>) cause</a:t>
            </a:r>
            <a:r>
              <a:rPr lang="en-CA" sz="2300">
                <a:solidFill>
                  <a:srgbClr val="000000"/>
                </a:solidFill>
                <a:latin typeface="Arial - 24"/>
              </a:rPr>
              <a:t> the plaintiff’s injuries?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TextBox 1"/>
          <p:cNvSpPr txBox="1">
            <a:spLocks noChangeArrowheads="1"/>
          </p:cNvSpPr>
          <p:nvPr/>
        </p:nvSpPr>
        <p:spPr bwMode="auto">
          <a:xfrm>
            <a:off x="127000" y="76200"/>
            <a:ext cx="10287000" cy="7905750"/>
          </a:xfrm>
          <a:prstGeom prst="rect">
            <a:avLst/>
          </a:prstGeom>
          <a:noFill/>
          <a:ln w="9525">
            <a:noFill/>
            <a:miter lim="800000"/>
            <a:headEnd/>
            <a:tailEnd/>
          </a:ln>
        </p:spPr>
        <p:txBody>
          <a:bodyPr>
            <a:spAutoFit/>
          </a:bodyPr>
          <a:lstStyle/>
          <a:p>
            <a:r>
              <a:rPr lang="en-CA" sz="2100">
                <a:solidFill>
                  <a:srgbClr val="000000"/>
                </a:solidFill>
                <a:latin typeface="Arial - 21"/>
              </a:rPr>
              <a:t>Example:</a:t>
            </a:r>
          </a:p>
          <a:p>
            <a:endParaRPr lang="en-CA" sz="2100">
              <a:solidFill>
                <a:srgbClr val="000000"/>
              </a:solidFill>
              <a:latin typeface="Arial - 21"/>
            </a:endParaRPr>
          </a:p>
          <a:p>
            <a:r>
              <a:rPr lang="en-CA" sz="3200">
                <a:solidFill>
                  <a:srgbClr val="000000"/>
                </a:solidFill>
                <a:latin typeface="Calibri - 32"/>
              </a:rPr>
              <a:t>Tom, was in an extremely intoxicated state, went to a bar and was served three or four beers over a 50 minute period.  After he left the bar, Tom drove his vehicle on the wrong side of the road and collided with Sam’s car, killing Sam.  Sam’s wife decided to sue Tom and the bar owner over the death of her husband.</a:t>
            </a:r>
          </a:p>
          <a:p>
            <a:endParaRPr lang="en-CA" sz="3200">
              <a:solidFill>
                <a:srgbClr val="000000"/>
              </a:solidFill>
              <a:latin typeface="Calibri - 32"/>
            </a:endParaRPr>
          </a:p>
          <a:p>
            <a:endParaRPr lang="en-CA" sz="3200">
              <a:solidFill>
                <a:srgbClr val="000000"/>
              </a:solidFill>
              <a:latin typeface="Calibri - 32"/>
            </a:endParaRPr>
          </a:p>
          <a:p>
            <a:pPr algn="ctr"/>
            <a:r>
              <a:rPr lang="en-CA" sz="3200">
                <a:solidFill>
                  <a:srgbClr val="000000"/>
                </a:solidFill>
                <a:latin typeface="Calibri - 32"/>
              </a:rPr>
              <a:t>Wha</a:t>
            </a:r>
            <a:r>
              <a:rPr lang="en-CA" sz="3200" b="1">
                <a:solidFill>
                  <a:srgbClr val="000000"/>
                </a:solidFill>
                <a:latin typeface="Calibri - 32"/>
              </a:rPr>
              <a:t>t are the three stages of negligence and how</a:t>
            </a:r>
          </a:p>
          <a:p>
            <a:pPr algn="ctr"/>
            <a:r>
              <a:rPr lang="en-CA" sz="3200" b="1">
                <a:solidFill>
                  <a:srgbClr val="000000"/>
                </a:solidFill>
                <a:latin typeface="Calibri - 32"/>
              </a:rPr>
              <a:t>do they relate to this case?</a:t>
            </a:r>
          </a:p>
          <a:p>
            <a:pPr algn="ctr"/>
            <a:endParaRPr lang="en-CA" sz="3200" b="1">
              <a:solidFill>
                <a:srgbClr val="000000"/>
              </a:solidFill>
              <a:latin typeface="Calibri - 32"/>
            </a:endParaRPr>
          </a:p>
          <a:p>
            <a:r>
              <a:rPr lang="en-CA" sz="3200" b="1">
                <a:solidFill>
                  <a:srgbClr val="000000"/>
                </a:solidFill>
                <a:latin typeface="Calibri - 32"/>
              </a:rPr>
              <a:t>1.</a:t>
            </a:r>
            <a:r>
              <a:rPr lang="en-CA" sz="2900">
                <a:solidFill>
                  <a:srgbClr val="000000"/>
                </a:solidFill>
                <a:latin typeface="Calibri - 29"/>
              </a:rPr>
              <a:t>	 Did the defendant owe the plaintiff a duty of care?</a:t>
            </a:r>
          </a:p>
          <a:p>
            <a:r>
              <a:rPr lang="en-CA" sz="2900">
                <a:solidFill>
                  <a:srgbClr val="000000"/>
                </a:solidFill>
                <a:latin typeface="Calibri - 29"/>
              </a:rPr>
              <a:t>2.	</a:t>
            </a:r>
            <a:r>
              <a:rPr lang="en-CA">
                <a:solidFill>
                  <a:srgbClr val="000000"/>
                </a:solidFill>
                <a:latin typeface="Arial - 18"/>
              </a:rPr>
              <a:t> </a:t>
            </a:r>
            <a:r>
              <a:rPr lang="en-CA" sz="2900">
                <a:solidFill>
                  <a:srgbClr val="000000"/>
                </a:solidFill>
                <a:latin typeface="Arial - 29"/>
              </a:rPr>
              <a:t>Did the defendant fail to provide that duty of care?</a:t>
            </a:r>
          </a:p>
          <a:p>
            <a:r>
              <a:rPr lang="en-CA" sz="2900">
                <a:solidFill>
                  <a:srgbClr val="000000"/>
                </a:solidFill>
                <a:latin typeface="Arial - 29"/>
              </a:rPr>
              <a:t>3</a:t>
            </a:r>
            <a:r>
              <a:rPr lang="en-CA" sz="2900">
                <a:solidFill>
                  <a:srgbClr val="000000"/>
                </a:solidFill>
                <a:latin typeface="Calibri - 29"/>
              </a:rPr>
              <a:t>.	</a:t>
            </a:r>
            <a:r>
              <a:rPr lang="en-CA" sz="2900">
                <a:solidFill>
                  <a:srgbClr val="000000"/>
                </a:solidFill>
                <a:latin typeface="Arial - 29"/>
              </a:rPr>
              <a:t>Did the defendant’s actions (or failure to act) cause the plaintiff’s injuries?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TextBox 1"/>
          <p:cNvSpPr txBox="1">
            <a:spLocks noChangeArrowheads="1"/>
          </p:cNvSpPr>
          <p:nvPr/>
        </p:nvSpPr>
        <p:spPr bwMode="auto">
          <a:xfrm>
            <a:off x="139700" y="25400"/>
            <a:ext cx="10287000" cy="10356850"/>
          </a:xfrm>
          <a:prstGeom prst="rect">
            <a:avLst/>
          </a:prstGeom>
          <a:noFill/>
          <a:ln w="9525">
            <a:noFill/>
            <a:miter lim="800000"/>
            <a:headEnd/>
            <a:tailEnd/>
          </a:ln>
        </p:spPr>
        <p:txBody>
          <a:bodyPr>
            <a:spAutoFit/>
          </a:bodyPr>
          <a:lstStyle/>
          <a:p>
            <a:r>
              <a:rPr lang="en-CA" sz="2900" b="1" u="sng">
                <a:solidFill>
                  <a:srgbClr val="000000"/>
                </a:solidFill>
                <a:latin typeface="Calibri - 29"/>
              </a:rPr>
              <a:t>Special Types of Liability</a:t>
            </a:r>
          </a:p>
          <a:p>
            <a:endParaRPr lang="en-CA" sz="2900" b="1" u="sng">
              <a:solidFill>
                <a:srgbClr val="000000"/>
              </a:solidFill>
              <a:latin typeface="Calibri - 29"/>
            </a:endParaRPr>
          </a:p>
          <a:p>
            <a:r>
              <a:rPr lang="en-CA" sz="2900" b="1" u="sng">
                <a:solidFill>
                  <a:srgbClr val="000000"/>
                </a:solidFill>
                <a:latin typeface="Calibri - 29"/>
              </a:rPr>
              <a:t>Pu</a:t>
            </a:r>
            <a:r>
              <a:rPr lang="en-CA" sz="2900" b="1">
                <a:solidFill>
                  <a:srgbClr val="000000"/>
                </a:solidFill>
                <a:latin typeface="Calibri - 29"/>
              </a:rPr>
              <a:t>blic Liability:</a:t>
            </a:r>
            <a:r>
              <a:rPr lang="en-CA" sz="2900">
                <a:solidFill>
                  <a:srgbClr val="000000"/>
                </a:solidFill>
                <a:latin typeface="Calibri - 29"/>
              </a:rPr>
              <a:t>  Manufacturers have to meet a high standard of care in order to prevent injury to consumers who use their products.</a:t>
            </a:r>
          </a:p>
          <a:p>
            <a:endParaRPr lang="en-CA" sz="2900">
              <a:solidFill>
                <a:srgbClr val="000000"/>
              </a:solidFill>
              <a:latin typeface="Calibri - 29"/>
            </a:endParaRPr>
          </a:p>
          <a:p>
            <a:r>
              <a:rPr lang="en-CA" sz="2900">
                <a:solidFill>
                  <a:srgbClr val="000000"/>
                </a:solidFill>
                <a:latin typeface="Calibri - 29"/>
              </a:rPr>
              <a:t>Oc</a:t>
            </a:r>
            <a:r>
              <a:rPr lang="en-CA" sz="2900" b="1">
                <a:solidFill>
                  <a:srgbClr val="000000"/>
                </a:solidFill>
                <a:latin typeface="Calibri - 29"/>
              </a:rPr>
              <a:t>cupier’s Liability:</a:t>
            </a:r>
            <a:r>
              <a:rPr lang="en-CA" sz="2900">
                <a:solidFill>
                  <a:srgbClr val="000000"/>
                </a:solidFill>
                <a:latin typeface="Calibri - 29"/>
              </a:rPr>
              <a:t>  The responsibility of owners or renters to ensure that no one entering their premise is injured.</a:t>
            </a:r>
          </a:p>
          <a:p>
            <a:endParaRPr lang="en-CA" sz="2900">
              <a:solidFill>
                <a:srgbClr val="000000"/>
              </a:solidFill>
              <a:latin typeface="Calibri - 29"/>
            </a:endParaRPr>
          </a:p>
          <a:p>
            <a:r>
              <a:rPr lang="en-CA" sz="2900">
                <a:solidFill>
                  <a:srgbClr val="000000"/>
                </a:solidFill>
                <a:latin typeface="Calibri - 29"/>
              </a:rPr>
              <a:t>In</a:t>
            </a:r>
            <a:r>
              <a:rPr lang="en-CA" sz="2900" b="1">
                <a:solidFill>
                  <a:srgbClr val="000000"/>
                </a:solidFill>
                <a:latin typeface="Calibri - 29"/>
              </a:rPr>
              <a:t>vitee:</a:t>
            </a:r>
            <a:r>
              <a:rPr lang="en-CA" sz="2900">
                <a:solidFill>
                  <a:srgbClr val="000000"/>
                </a:solidFill>
                <a:latin typeface="Calibri - 29"/>
              </a:rPr>
              <a:t>  A person invited onto the property for a business person</a:t>
            </a:r>
          </a:p>
          <a:p>
            <a:endParaRPr lang="en-CA" sz="2900">
              <a:solidFill>
                <a:srgbClr val="000000"/>
              </a:solidFill>
              <a:latin typeface="Calibri - 29"/>
            </a:endParaRPr>
          </a:p>
          <a:p>
            <a:r>
              <a:rPr lang="en-CA" sz="2900">
                <a:solidFill>
                  <a:srgbClr val="000000"/>
                </a:solidFill>
                <a:latin typeface="Calibri - 29"/>
              </a:rPr>
              <a:t>Li</a:t>
            </a:r>
            <a:r>
              <a:rPr lang="en-CA" sz="2900" b="1">
                <a:solidFill>
                  <a:srgbClr val="000000"/>
                </a:solidFill>
                <a:latin typeface="Calibri - 29"/>
              </a:rPr>
              <a:t>censee:</a:t>
            </a:r>
            <a:r>
              <a:rPr lang="en-CA" sz="2900">
                <a:solidFill>
                  <a:srgbClr val="000000"/>
                </a:solidFill>
                <a:latin typeface="Calibri - 29"/>
              </a:rPr>
              <a:t>  A person with expressed or implied permission to pay a social visit.</a:t>
            </a:r>
          </a:p>
          <a:p>
            <a:endParaRPr lang="en-CA" sz="2900">
              <a:solidFill>
                <a:srgbClr val="000000"/>
              </a:solidFill>
              <a:latin typeface="Calibri - 29"/>
            </a:endParaRPr>
          </a:p>
          <a:p>
            <a:r>
              <a:rPr lang="en-CA" sz="2900">
                <a:solidFill>
                  <a:srgbClr val="000000"/>
                </a:solidFill>
                <a:latin typeface="Calibri - 29"/>
              </a:rPr>
              <a:t>Tr</a:t>
            </a:r>
            <a:r>
              <a:rPr lang="en-CA" sz="2900" b="1">
                <a:solidFill>
                  <a:srgbClr val="000000"/>
                </a:solidFill>
                <a:latin typeface="Calibri - 29"/>
              </a:rPr>
              <a:t>espasser:</a:t>
            </a:r>
            <a:r>
              <a:rPr lang="en-CA" sz="2900">
                <a:solidFill>
                  <a:srgbClr val="000000"/>
                </a:solidFill>
                <a:latin typeface="Calibri - 29"/>
              </a:rPr>
              <a:t>  A person who enters another’s property without permission or legal right.</a:t>
            </a:r>
          </a:p>
          <a:p>
            <a:endParaRPr lang="en-CA" sz="2900">
              <a:solidFill>
                <a:srgbClr val="000000"/>
              </a:solidFill>
              <a:latin typeface="Calibri - 29"/>
            </a:endParaRPr>
          </a:p>
          <a:p>
            <a:r>
              <a:rPr lang="en-CA" sz="2900">
                <a:solidFill>
                  <a:srgbClr val="000000"/>
                </a:solidFill>
                <a:latin typeface="Calibri - 29"/>
              </a:rPr>
              <a:t>Al</a:t>
            </a:r>
            <a:r>
              <a:rPr lang="en-CA" sz="2900" b="1">
                <a:solidFill>
                  <a:srgbClr val="000000"/>
                </a:solidFill>
                <a:latin typeface="Calibri - 29"/>
              </a:rPr>
              <a:t>lurement:  </a:t>
            </a:r>
            <a:r>
              <a:rPr lang="en-CA" sz="2900">
                <a:solidFill>
                  <a:srgbClr val="000000"/>
                </a:solidFill>
                <a:latin typeface="Calibri - 29"/>
              </a:rPr>
              <a:t>A site or an object that might attract children and result in causing them harm (Pool).</a:t>
            </a:r>
          </a:p>
          <a:p>
            <a:endParaRPr lang="en-CA" sz="2900">
              <a:solidFill>
                <a:srgbClr val="000000"/>
              </a:solidFill>
              <a:latin typeface="Calibri - 29"/>
            </a:endParaRPr>
          </a:p>
          <a:p>
            <a:r>
              <a:rPr lang="en-CA" sz="2900">
                <a:solidFill>
                  <a:srgbClr val="000000"/>
                </a:solidFill>
                <a:latin typeface="Calibri - 29"/>
              </a:rPr>
              <a:t>Ho</a:t>
            </a:r>
            <a:r>
              <a:rPr lang="en-CA" sz="2900" b="1">
                <a:solidFill>
                  <a:srgbClr val="000000"/>
                </a:solidFill>
                <a:latin typeface="Calibri - 29"/>
              </a:rPr>
              <a:t>st:</a:t>
            </a:r>
            <a:r>
              <a:rPr lang="en-CA" sz="2900">
                <a:solidFill>
                  <a:srgbClr val="000000"/>
                </a:solidFill>
                <a:latin typeface="Calibri - 29"/>
              </a:rPr>
              <a:t>  Someone who serves alcohol to guests or paying customers.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TextBox 1"/>
          <p:cNvSpPr txBox="1">
            <a:spLocks noChangeArrowheads="1"/>
          </p:cNvSpPr>
          <p:nvPr/>
        </p:nvSpPr>
        <p:spPr bwMode="auto">
          <a:xfrm>
            <a:off x="241300" y="317500"/>
            <a:ext cx="4521200" cy="822325"/>
          </a:xfrm>
          <a:prstGeom prst="rect">
            <a:avLst/>
          </a:prstGeom>
          <a:noFill/>
          <a:ln w="9525">
            <a:noFill/>
            <a:miter lim="800000"/>
            <a:headEnd/>
            <a:tailEnd/>
          </a:ln>
        </p:spPr>
        <p:txBody>
          <a:bodyPr>
            <a:spAutoFit/>
          </a:bodyPr>
          <a:lstStyle/>
          <a:p>
            <a:r>
              <a:rPr lang="en-CA" sz="2400">
                <a:solidFill>
                  <a:srgbClr val="0000FF"/>
                </a:solidFill>
                <a:latin typeface="Comic Sans MS - 24"/>
              </a:rPr>
              <a:t>Some of the Sillier Law Suits</a:t>
            </a:r>
          </a:p>
          <a:p>
            <a:endParaRPr lang="en-CA" sz="2400">
              <a:solidFill>
                <a:srgbClr val="0000FF"/>
              </a:solidFill>
              <a:latin typeface="Comic Sans MS - 24"/>
            </a:endParaRPr>
          </a:p>
        </p:txBody>
      </p:sp>
      <p:sp>
        <p:nvSpPr>
          <p:cNvPr id="19459" name="TextBox 2"/>
          <p:cNvSpPr txBox="1">
            <a:spLocks noChangeArrowheads="1"/>
          </p:cNvSpPr>
          <p:nvPr/>
        </p:nvSpPr>
        <p:spPr bwMode="auto">
          <a:xfrm>
            <a:off x="355600" y="1384300"/>
            <a:ext cx="9118600" cy="2032000"/>
          </a:xfrm>
          <a:prstGeom prst="rect">
            <a:avLst/>
          </a:prstGeom>
          <a:noFill/>
          <a:ln w="9525">
            <a:noFill/>
            <a:miter lim="800000"/>
            <a:headEnd/>
            <a:tailEnd/>
          </a:ln>
        </p:spPr>
        <p:txBody>
          <a:bodyPr>
            <a:spAutoFit/>
          </a:bodyPr>
          <a:lstStyle/>
          <a:p>
            <a:r>
              <a:rPr lang="en-CA">
                <a:solidFill>
                  <a:srgbClr val="0000FF"/>
                </a:solidFill>
                <a:latin typeface="Arial - 18"/>
              </a:rPr>
              <a:t>An inmate filed a $5 million lawsuit against himself (he claimed that he violated his own civil rights by getting arrested) -- then asked the state to pay because he has no income in jail.</a:t>
            </a:r>
          </a:p>
          <a:p>
            <a:endParaRPr lang="en-CA">
              <a:solidFill>
                <a:srgbClr val="0000FF"/>
              </a:solidFill>
              <a:latin typeface="Arial - 18"/>
            </a:endParaRPr>
          </a:p>
          <a:p>
            <a:r>
              <a:rPr lang="en-CA">
                <a:solidFill>
                  <a:srgbClr val="0000FF"/>
                </a:solidFill>
                <a:latin typeface="Arial - 18"/>
              </a:rPr>
              <a:t>He said, "I want to pay myself $5 million dollars, but ask the state to pay it on my behalf since I can't work and am a ward of the state." The judge was not impressed by his ingenuity, and dismissed the suit as frivolous. </a:t>
            </a:r>
          </a:p>
        </p:txBody>
      </p:sp>
      <p:sp>
        <p:nvSpPr>
          <p:cNvPr id="19460" name="TextBox 3"/>
          <p:cNvSpPr txBox="1">
            <a:spLocks noChangeArrowheads="1"/>
          </p:cNvSpPr>
          <p:nvPr/>
        </p:nvSpPr>
        <p:spPr bwMode="auto">
          <a:xfrm>
            <a:off x="203200" y="3784600"/>
            <a:ext cx="10388600" cy="2185988"/>
          </a:xfrm>
          <a:prstGeom prst="rect">
            <a:avLst/>
          </a:prstGeom>
          <a:noFill/>
          <a:ln w="9525">
            <a:noFill/>
            <a:miter lim="800000"/>
            <a:headEnd/>
            <a:tailEnd/>
          </a:ln>
        </p:spPr>
        <p:txBody>
          <a:bodyPr>
            <a:spAutoFit/>
          </a:bodyPr>
          <a:lstStyle/>
          <a:p>
            <a:r>
              <a:rPr lang="en-CA" sz="1700" b="1" i="1">
                <a:solidFill>
                  <a:srgbClr val="005500"/>
                </a:solidFill>
                <a:latin typeface="Arial - 18"/>
              </a:rPr>
              <a:t>But You're More Stupider</a:t>
            </a:r>
          </a:p>
          <a:p>
            <a:endParaRPr lang="en-CA" sz="1700" b="1" i="1">
              <a:solidFill>
                <a:srgbClr val="005500"/>
              </a:solidFill>
              <a:latin typeface="Arial - 18"/>
            </a:endParaRPr>
          </a:p>
          <a:p>
            <a:r>
              <a:rPr lang="en-CA" sz="1700" b="1" i="1">
                <a:solidFill>
                  <a:srgbClr val="005500"/>
                </a:solidFill>
                <a:latin typeface="Arial - 18"/>
              </a:rPr>
              <a:t>A </a:t>
            </a:r>
            <a:r>
              <a:rPr lang="en-CA" sz="1700">
                <a:solidFill>
                  <a:srgbClr val="005500"/>
                </a:solidFill>
                <a:latin typeface="Arial - 18"/>
              </a:rPr>
              <a:t>convicted bank robber on parole robbed a California Savings and Loan Branch. The bank robber placed the money roll containing the hidden Security Pac in his front pants pocket. The Security Pac released tear gas and red dye resulting in second and third degree burns requiring treatment at a hospital.</a:t>
            </a:r>
          </a:p>
          <a:p>
            <a:r>
              <a:rPr lang="en-CA" sz="1700">
                <a:solidFill>
                  <a:srgbClr val="005500"/>
                </a:solidFill>
                <a:latin typeface="Arial - 18"/>
              </a:rPr>
              <a:t>	The bank robber sued the bank, the Security Pac manufacturer, the city the police and the hospital. (Source: ATRA &lt;http://www.atra.org/atra/default.htmL&gt;: </a:t>
            </a:r>
            <a:r>
              <a:rPr lang="en-CA" sz="1700" u="sng">
                <a:solidFill>
                  <a:srgbClr val="005500"/>
                </a:solidFill>
                <a:latin typeface="Arial - 18"/>
              </a:rPr>
              <a:t>Candelario v. City of Oakland</a:t>
            </a:r>
            <a:r>
              <a:rPr lang="en-CA" sz="1700">
                <a:solidFill>
                  <a:srgbClr val="005500"/>
                </a:solidFill>
                <a:latin typeface="Arial - 18"/>
              </a:rPr>
              <a:t>, No. 628960-3 Cal. App. Dep't Super. Ct. 1987)</a:t>
            </a:r>
          </a:p>
        </p:txBody>
      </p:sp>
      <p:sp>
        <p:nvSpPr>
          <p:cNvPr id="19461" name="TextBox 4"/>
          <p:cNvSpPr txBox="1">
            <a:spLocks noChangeArrowheads="1"/>
          </p:cNvSpPr>
          <p:nvPr/>
        </p:nvSpPr>
        <p:spPr bwMode="auto">
          <a:xfrm>
            <a:off x="228600" y="6540500"/>
            <a:ext cx="9956800" cy="1954213"/>
          </a:xfrm>
          <a:prstGeom prst="rect">
            <a:avLst/>
          </a:prstGeom>
          <a:noFill/>
          <a:ln w="9525">
            <a:noFill/>
            <a:miter lim="800000"/>
            <a:headEnd/>
            <a:tailEnd/>
          </a:ln>
        </p:spPr>
        <p:txBody>
          <a:bodyPr>
            <a:spAutoFit/>
          </a:bodyPr>
          <a:lstStyle/>
          <a:p>
            <a:r>
              <a:rPr lang="en-CA" sz="1700">
                <a:solidFill>
                  <a:srgbClr val="8B0000"/>
                </a:solidFill>
                <a:latin typeface="Arial - 18"/>
              </a:rPr>
              <a:t>A writer was sued for $60 million dollars after writing a book about a convicted Orange County serial killer. Although the inmate is on death row, he claimed that he was innocent in all 16 murders, so the characterization of him as a serial killer was false, misleading and "defamed his good name".</a:t>
            </a:r>
          </a:p>
          <a:p>
            <a:r>
              <a:rPr lang="en-CA" sz="1700">
                <a:solidFill>
                  <a:srgbClr val="8B0000"/>
                </a:solidFill>
                <a:latin typeface="Arial - 18"/>
              </a:rPr>
              <a:t>	</a:t>
            </a:r>
          </a:p>
          <a:p>
            <a:r>
              <a:rPr lang="en-CA" sz="1700">
                <a:solidFill>
                  <a:srgbClr val="8B0000"/>
                </a:solidFill>
                <a:latin typeface="Arial - 18"/>
              </a:rPr>
              <a:t>In addition, he claimed those falsehoods would cause him to be "shunned by society and unable to find decent employment" once he returned to private life. The case was thrown out in a record 46 seconds, but only after $30,000 in legal fees were incurred by the writer's publisher.</a:t>
            </a:r>
            <a:r>
              <a:rPr lang="en-CA" sz="1700">
                <a:solidFill>
                  <a:srgbClr val="000000"/>
                </a:solidFill>
                <a:latin typeface="Arial - 18"/>
              </a:rPr>
              <a:t> </a:t>
            </a:r>
          </a:p>
        </p:txBody>
      </p:sp>
      <p:sp>
        <p:nvSpPr>
          <p:cNvPr id="19462" name="TextBox 5"/>
          <p:cNvSpPr txBox="1">
            <a:spLocks noChangeArrowheads="1"/>
          </p:cNvSpPr>
          <p:nvPr/>
        </p:nvSpPr>
        <p:spPr bwMode="auto">
          <a:xfrm>
            <a:off x="304800" y="9296400"/>
            <a:ext cx="9525000" cy="3000375"/>
          </a:xfrm>
          <a:prstGeom prst="rect">
            <a:avLst/>
          </a:prstGeom>
          <a:noFill/>
          <a:ln w="9525">
            <a:noFill/>
            <a:miter lim="800000"/>
            <a:headEnd/>
            <a:tailEnd/>
          </a:ln>
        </p:spPr>
        <p:txBody>
          <a:bodyPr>
            <a:spAutoFit/>
          </a:bodyPr>
          <a:lstStyle/>
          <a:p>
            <a:r>
              <a:rPr lang="en-CA" sz="1700">
                <a:solidFill>
                  <a:srgbClr val="4B0082"/>
                </a:solidFill>
                <a:latin typeface="Symbol - 18"/>
              </a:rPr>
              <a:t>	</a:t>
            </a:r>
            <a:r>
              <a:rPr lang="en-CA" sz="1700">
                <a:solidFill>
                  <a:srgbClr val="4B0082"/>
                </a:solidFill>
                <a:latin typeface="Arial - 18"/>
              </a:rPr>
              <a:t>A minister and his wife sued a guide-dog school for $160,000 after a blind man learning to use a seeing-eye dog trod on the woman's toes in a shopping mall. Southeastern Guide Dogs Inc., a 13-year old guide-dog school and the only one of its kind in the Southeast, raises and trains seeing-eye dogs at no cost to the visually impaired. The school is located about 35 miles south of Tampa.</a:t>
            </a:r>
          </a:p>
          <a:p>
            <a:r>
              <a:rPr lang="en-CA" sz="1700">
                <a:solidFill>
                  <a:srgbClr val="4B0082"/>
                </a:solidFill>
                <a:latin typeface="Arial - 18"/>
              </a:rPr>
              <a:t>	The lawsuit was brought by Carolyn Christian and her husband, the Rev. William Christian. Each sought $80,000. The couple filed suit 13 months after Ms Christian's toe was stepped on and reportedly broken by a blind man who was learning to use his new guide dog, Freddy, under the supervision of an instructor. They were practicing at a shopping mall. According to witnesses, Ms Christian made no effort to get out of the blind man's way because she "wanted to see if the dog would walk around me".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TextBox 1"/>
          <p:cNvSpPr txBox="1">
            <a:spLocks noChangeArrowheads="1"/>
          </p:cNvSpPr>
          <p:nvPr/>
        </p:nvSpPr>
        <p:spPr bwMode="auto">
          <a:xfrm>
            <a:off x="330200" y="342900"/>
            <a:ext cx="8610600" cy="1169988"/>
          </a:xfrm>
          <a:prstGeom prst="rect">
            <a:avLst/>
          </a:prstGeom>
          <a:noFill/>
          <a:ln w="9525">
            <a:noFill/>
            <a:miter lim="800000"/>
            <a:headEnd/>
            <a:tailEnd/>
          </a:ln>
        </p:spPr>
        <p:txBody>
          <a:bodyPr>
            <a:spAutoFit/>
          </a:bodyPr>
          <a:lstStyle/>
          <a:p>
            <a:r>
              <a:rPr lang="en-CA" sz="1700">
                <a:solidFill>
                  <a:srgbClr val="004040"/>
                </a:solidFill>
                <a:latin typeface="Arial - 18"/>
              </a:rPr>
              <a:t>A woman in Israel sued a TV station and its weatherman for $1,000 after he predicted a sunny day and it rained. The woman claims the forecast caused her to leave home lightly dressed. As a result, she caught the flu, missed 4 days of work, spent $38 on medication and suffered stress. She won! (Source: CALA)</a:t>
            </a:r>
          </a:p>
        </p:txBody>
      </p:sp>
      <p:sp>
        <p:nvSpPr>
          <p:cNvPr id="20483" name="TextBox 2"/>
          <p:cNvSpPr txBox="1">
            <a:spLocks noChangeArrowheads="1"/>
          </p:cNvSpPr>
          <p:nvPr/>
        </p:nvSpPr>
        <p:spPr bwMode="auto">
          <a:xfrm>
            <a:off x="330200" y="1917700"/>
            <a:ext cx="8509000" cy="1169988"/>
          </a:xfrm>
          <a:prstGeom prst="rect">
            <a:avLst/>
          </a:prstGeom>
          <a:noFill/>
          <a:ln w="9525">
            <a:noFill/>
            <a:miter lim="800000"/>
            <a:headEnd/>
            <a:tailEnd/>
          </a:ln>
        </p:spPr>
        <p:txBody>
          <a:bodyPr>
            <a:spAutoFit/>
          </a:bodyPr>
          <a:lstStyle/>
          <a:p>
            <a:r>
              <a:rPr lang="en-CA" sz="1700">
                <a:solidFill>
                  <a:srgbClr val="8B0000"/>
                </a:solidFill>
                <a:latin typeface="Arial - 18"/>
              </a:rPr>
              <a:t>A surfer recently sued another surfer for "taking his wave."</a:t>
            </a:r>
          </a:p>
          <a:p>
            <a:r>
              <a:rPr lang="en-CA" sz="1700">
                <a:solidFill>
                  <a:srgbClr val="8B0000"/>
                </a:solidFill>
                <a:latin typeface="Arial - 18"/>
              </a:rPr>
              <a:t>The case was ultimately dismissed because they were unable to put a price on "pain and suffering" endured by watching someone ride the wave that was "intended for you." (Source: CALA)</a:t>
            </a:r>
          </a:p>
        </p:txBody>
      </p:sp>
      <p:sp>
        <p:nvSpPr>
          <p:cNvPr id="20484" name="TextBox 3"/>
          <p:cNvSpPr txBox="1">
            <a:spLocks noChangeArrowheads="1"/>
          </p:cNvSpPr>
          <p:nvPr/>
        </p:nvSpPr>
        <p:spPr bwMode="auto">
          <a:xfrm>
            <a:off x="215900" y="3187700"/>
            <a:ext cx="9398000" cy="3694113"/>
          </a:xfrm>
          <a:prstGeom prst="rect">
            <a:avLst/>
          </a:prstGeom>
          <a:noFill/>
          <a:ln w="9525">
            <a:noFill/>
            <a:miter lim="800000"/>
            <a:headEnd/>
            <a:tailEnd/>
          </a:ln>
        </p:spPr>
        <p:txBody>
          <a:bodyPr>
            <a:spAutoFit/>
          </a:bodyPr>
          <a:lstStyle/>
          <a:p>
            <a:r>
              <a:rPr lang="en-CA">
                <a:solidFill>
                  <a:srgbClr val="FF6820"/>
                </a:solidFill>
                <a:latin typeface="Arial - 18"/>
              </a:rPr>
              <a:t>A woman went into a Northridge discount department store to buy a blender. She decided to take the bottom box from a stack of four blenders from an upper shelf used to store extra stock.</a:t>
            </a:r>
          </a:p>
          <a:p>
            <a:r>
              <a:rPr lang="en-CA">
                <a:solidFill>
                  <a:srgbClr val="FF6820"/>
                </a:solidFill>
                <a:latin typeface="Arial - 18"/>
              </a:rPr>
              <a:t>When she pulled out the bottom box, the rest of the boxes fell. She sued the store for not warning customers from taking stock from the upper shelf and for stacking the boxes so high. She claimed to sustain carpal tunnel syndrome and neck, shoulder and back pain. (Source: CALA)</a:t>
            </a:r>
          </a:p>
          <a:p>
            <a:endParaRPr lang="en-CA">
              <a:solidFill>
                <a:srgbClr val="FF6820"/>
              </a:solidFill>
              <a:latin typeface="Arial - 18"/>
            </a:endParaRPr>
          </a:p>
          <a:p>
            <a:r>
              <a:rPr lang="en-CA">
                <a:solidFill>
                  <a:srgbClr val="FF6820"/>
                </a:solidFill>
                <a:latin typeface="Arial - 18"/>
              </a:rPr>
              <a:t>Da</a:t>
            </a:r>
            <a:r>
              <a:rPr lang="en-CA" b="1" i="1">
                <a:solidFill>
                  <a:srgbClr val="0000FF"/>
                </a:solidFill>
                <a:latin typeface="Arial - 18"/>
              </a:rPr>
              <a:t>nger! Dumb People; Beware!</a:t>
            </a:r>
          </a:p>
          <a:p>
            <a:r>
              <a:rPr lang="en-CA" b="1" i="1">
                <a:solidFill>
                  <a:srgbClr val="0000FF"/>
                </a:solidFill>
                <a:latin typeface="Arial - 18"/>
              </a:rPr>
              <a:t>A</a:t>
            </a:r>
            <a:r>
              <a:rPr lang="en-CA">
                <a:solidFill>
                  <a:srgbClr val="0000FF"/>
                </a:solidFill>
                <a:latin typeface="Arial - 18"/>
              </a:rPr>
              <a:t> college student in Idaho decided to "moon" someone from his 4th story dorm room window. He lost his balance, fell out of his window, and injured himself in the fall. Now the student expects the University to take the fall; he is suing them for "not warning him of the dangers of living on the 4th floor". (Source: CALA)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TextBox 1">
            <a:hlinkClick r:id="rId2"/>
          </p:cNvPr>
          <p:cNvSpPr txBox="1">
            <a:spLocks noChangeArrowheads="1"/>
          </p:cNvSpPr>
          <p:nvPr/>
        </p:nvSpPr>
        <p:spPr bwMode="auto">
          <a:xfrm>
            <a:off x="2362200" y="2857500"/>
            <a:ext cx="5257800" cy="830263"/>
          </a:xfrm>
          <a:prstGeom prst="rect">
            <a:avLst/>
          </a:prstGeom>
          <a:noFill/>
          <a:ln w="9525">
            <a:noFill/>
            <a:miter lim="800000"/>
            <a:headEnd/>
            <a:tailEnd/>
          </a:ln>
        </p:spPr>
        <p:txBody>
          <a:bodyPr>
            <a:spAutoFit/>
          </a:bodyPr>
          <a:lstStyle/>
          <a:p>
            <a:r>
              <a:rPr lang="en-CA" sz="2400">
                <a:solidFill>
                  <a:srgbClr val="0000FF"/>
                </a:solidFill>
                <a:latin typeface="Comic Sans MS - 24"/>
              </a:rPr>
              <a:t>Man dies after being trampled on in Walmart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1051</Words>
  <Application>Microsoft Office PowerPoint</Application>
  <PresentationFormat>Custom</PresentationFormat>
  <Paragraphs>72</Paragraphs>
  <Slides>9</Slides>
  <Notes>0</Notes>
  <HiddenSlides>0</HiddenSlides>
  <MMClips>0</MMClips>
  <ScaleCrop>false</ScaleCrop>
  <HeadingPairs>
    <vt:vector size="6" baseType="variant">
      <vt:variant>
        <vt:lpstr>Fonts Used</vt:lpstr>
      </vt:variant>
      <vt:variant>
        <vt:i4>12</vt:i4>
      </vt:variant>
      <vt:variant>
        <vt:lpstr>Design Template</vt:lpstr>
      </vt:variant>
      <vt:variant>
        <vt:i4>1</vt:i4>
      </vt:variant>
      <vt:variant>
        <vt:lpstr>Slide Titles</vt:lpstr>
      </vt:variant>
      <vt:variant>
        <vt:i4>9</vt:i4>
      </vt:variant>
    </vt:vector>
  </HeadingPairs>
  <TitlesOfParts>
    <vt:vector size="22" baseType="lpstr">
      <vt:lpstr>Calibri</vt:lpstr>
      <vt:lpstr>Arial</vt:lpstr>
      <vt:lpstr>Comic Sans MS - 36</vt:lpstr>
      <vt:lpstr>Arial - 34</vt:lpstr>
      <vt:lpstr>Arial - 29</vt:lpstr>
      <vt:lpstr>Arial - 24</vt:lpstr>
      <vt:lpstr>Arial - 21</vt:lpstr>
      <vt:lpstr>Calibri - 32</vt:lpstr>
      <vt:lpstr>Calibri - 29</vt:lpstr>
      <vt:lpstr>Arial - 18</vt:lpstr>
      <vt:lpstr>Comic Sans MS - 24</vt:lpstr>
      <vt:lpstr>Symbol - 18</vt:lpstr>
      <vt:lpstr>Office Theme</vt:lpstr>
      <vt:lpstr>Slide 1</vt:lpstr>
      <vt:lpstr>Slide 2</vt:lpstr>
      <vt:lpstr>Slide 3</vt:lpstr>
      <vt:lpstr>Slide 4</vt:lpstr>
      <vt:lpstr>Slide 5</vt:lpstr>
      <vt:lpstr>Slide 6</vt:lpstr>
      <vt:lpstr>Slide 7</vt:lpstr>
      <vt:lpstr>Slide 8</vt:lpstr>
      <vt:lpstr>Slide 9</vt:lpstr>
    </vt:vector>
  </TitlesOfParts>
  <Company>HDSB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HDSB</dc:creator>
  <cp:lastModifiedBy>User</cp:lastModifiedBy>
  <cp:revision>3</cp:revision>
  <dcterms:created xsi:type="dcterms:W3CDTF">2010-10-06T14:43:54Z</dcterms:created>
  <dcterms:modified xsi:type="dcterms:W3CDTF">2014-06-03T16:55:04Z</dcterms:modified>
</cp:coreProperties>
</file>