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39F5-E8EC-4EE2-ABE1-1A34311C844E}" type="datetimeFigureOut">
              <a:rPr lang="en-CA" smtClean="0"/>
              <a:t>02/05/2014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F269-8FAB-40D0-B20A-6ED5357F164E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39F5-E8EC-4EE2-ABE1-1A34311C844E}" type="datetimeFigureOut">
              <a:rPr lang="en-CA" smtClean="0"/>
              <a:t>02/05/2014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F269-8FAB-40D0-B20A-6ED5357F164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39F5-E8EC-4EE2-ABE1-1A34311C844E}" type="datetimeFigureOut">
              <a:rPr lang="en-CA" smtClean="0"/>
              <a:t>02/05/2014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F269-8FAB-40D0-B20A-6ED5357F164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39F5-E8EC-4EE2-ABE1-1A34311C844E}" type="datetimeFigureOut">
              <a:rPr lang="en-CA" smtClean="0"/>
              <a:t>02/05/2014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F269-8FAB-40D0-B20A-6ED5357F164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39F5-E8EC-4EE2-ABE1-1A34311C844E}" type="datetimeFigureOut">
              <a:rPr lang="en-CA" smtClean="0"/>
              <a:t>02/05/2014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F269-8FAB-40D0-B20A-6ED5357F164E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39F5-E8EC-4EE2-ABE1-1A34311C844E}" type="datetimeFigureOut">
              <a:rPr lang="en-CA" smtClean="0"/>
              <a:t>02/05/2014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F269-8FAB-40D0-B20A-6ED5357F164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39F5-E8EC-4EE2-ABE1-1A34311C844E}" type="datetimeFigureOut">
              <a:rPr lang="en-CA" smtClean="0"/>
              <a:t>02/05/2014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F269-8FAB-40D0-B20A-6ED5357F164E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39F5-E8EC-4EE2-ABE1-1A34311C844E}" type="datetimeFigureOut">
              <a:rPr lang="en-CA" smtClean="0"/>
              <a:t>02/05/2014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F269-8FAB-40D0-B20A-6ED5357F164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39F5-E8EC-4EE2-ABE1-1A34311C844E}" type="datetimeFigureOut">
              <a:rPr lang="en-CA" smtClean="0"/>
              <a:t>02/05/2014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F269-8FAB-40D0-B20A-6ED5357F164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39F5-E8EC-4EE2-ABE1-1A34311C844E}" type="datetimeFigureOut">
              <a:rPr lang="en-CA" smtClean="0"/>
              <a:t>02/05/2014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F269-8FAB-40D0-B20A-6ED5357F164E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39F5-E8EC-4EE2-ABE1-1A34311C844E}" type="datetimeFigureOut">
              <a:rPr lang="en-CA" smtClean="0"/>
              <a:t>02/05/2014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F269-8FAB-40D0-B20A-6ED5357F164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9DC39F5-E8EC-4EE2-ABE1-1A34311C844E}" type="datetimeFigureOut">
              <a:rPr lang="en-CA" smtClean="0"/>
              <a:t>02/05/2014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C52F269-8FAB-40D0-B20A-6ED5357F164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Liability in Crime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18648" cy="1752600"/>
          </a:xfrm>
        </p:spPr>
        <p:txBody>
          <a:bodyPr/>
          <a:lstStyle/>
          <a:p>
            <a:pPr algn="ctr"/>
            <a:r>
              <a:rPr lang="en-US" dirty="0" smtClean="0"/>
              <a:t>CLu3M: Unit 3 Criminal Law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859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Regulatory Crime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some less serious offences, the Crown does not have to establish </a:t>
            </a:r>
            <a:r>
              <a:rPr lang="en-US" dirty="0" err="1" smtClean="0"/>
              <a:t>mens</a:t>
            </a:r>
            <a:r>
              <a:rPr lang="en-US" dirty="0" smtClean="0"/>
              <a:t> </a:t>
            </a:r>
            <a:r>
              <a:rPr lang="en-US" dirty="0" err="1" smtClean="0"/>
              <a:t>rea</a:t>
            </a:r>
            <a:r>
              <a:rPr lang="en-US" dirty="0" smtClean="0"/>
              <a:t> to win a conviction</a:t>
            </a:r>
          </a:p>
          <a:p>
            <a:endParaRPr lang="en-US" dirty="0"/>
          </a:p>
          <a:p>
            <a:r>
              <a:rPr lang="en-US" dirty="0" smtClean="0"/>
              <a:t>These offences are called </a:t>
            </a:r>
            <a:r>
              <a:rPr lang="en-US" b="1" dirty="0" smtClean="0"/>
              <a:t>regulatory laws</a:t>
            </a:r>
          </a:p>
          <a:p>
            <a:endParaRPr lang="en-US" dirty="0"/>
          </a:p>
          <a:p>
            <a:r>
              <a:rPr lang="en-US" dirty="0" smtClean="0"/>
              <a:t>These are federal and provincial statutes that are meant to protect the public welfare</a:t>
            </a:r>
          </a:p>
          <a:p>
            <a:endParaRPr lang="en-US" dirty="0"/>
          </a:p>
          <a:p>
            <a:r>
              <a:rPr lang="en-US" i="1" dirty="0" smtClean="0"/>
              <a:t>Ex.- environmental protection laws, workplace safety laws, hunting and fishing laws and traffic offences such as speeding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458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Regulatory Crime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pass regulatory offences the legislators will not use any </a:t>
            </a:r>
            <a:r>
              <a:rPr lang="en-US" dirty="0" err="1" smtClean="0"/>
              <a:t>mens</a:t>
            </a:r>
            <a:r>
              <a:rPr lang="en-US" dirty="0" smtClean="0"/>
              <a:t> </a:t>
            </a:r>
            <a:r>
              <a:rPr lang="en-US" dirty="0" err="1" smtClean="0"/>
              <a:t>rea</a:t>
            </a:r>
            <a:r>
              <a:rPr lang="en-US" dirty="0" smtClean="0"/>
              <a:t> terminology (such as intentionally or willfully)</a:t>
            </a:r>
          </a:p>
          <a:p>
            <a:endParaRPr lang="en-US" dirty="0"/>
          </a:p>
          <a:p>
            <a:r>
              <a:rPr lang="en-US" dirty="0" smtClean="0"/>
              <a:t>If you do not see any </a:t>
            </a:r>
            <a:r>
              <a:rPr lang="en-US" dirty="0" err="1" smtClean="0"/>
              <a:t>mens</a:t>
            </a:r>
            <a:r>
              <a:rPr lang="en-US" dirty="0" smtClean="0"/>
              <a:t> </a:t>
            </a:r>
            <a:r>
              <a:rPr lang="en-US" dirty="0" err="1" smtClean="0"/>
              <a:t>rea</a:t>
            </a:r>
            <a:r>
              <a:rPr lang="en-US" dirty="0" smtClean="0"/>
              <a:t> words </a:t>
            </a:r>
            <a:r>
              <a:rPr lang="en-US" b="1" dirty="0" smtClean="0"/>
              <a:t>within the criminal code offence </a:t>
            </a:r>
            <a:r>
              <a:rPr lang="en-US" dirty="0" smtClean="0"/>
              <a:t>it is not required for the Crown to prove</a:t>
            </a:r>
          </a:p>
          <a:p>
            <a:endParaRPr lang="en-US" dirty="0"/>
          </a:p>
          <a:p>
            <a:r>
              <a:rPr lang="en-US" dirty="0" smtClean="0"/>
              <a:t>Offences that do not require </a:t>
            </a:r>
            <a:r>
              <a:rPr lang="en-US" dirty="0" err="1" smtClean="0"/>
              <a:t>mens</a:t>
            </a:r>
            <a:r>
              <a:rPr lang="en-US" dirty="0" smtClean="0"/>
              <a:t> </a:t>
            </a:r>
            <a:r>
              <a:rPr lang="en-US" dirty="0" err="1" smtClean="0"/>
              <a:t>rea</a:t>
            </a:r>
            <a:r>
              <a:rPr lang="en-US" dirty="0" smtClean="0"/>
              <a:t> are grouped into two labels:</a:t>
            </a:r>
          </a:p>
          <a:p>
            <a:endParaRPr lang="en-US" dirty="0"/>
          </a:p>
          <a:p>
            <a:r>
              <a:rPr lang="en-US" b="1" dirty="0" smtClean="0"/>
              <a:t>Strict liability offences</a:t>
            </a:r>
          </a:p>
          <a:p>
            <a:r>
              <a:rPr lang="en-US" b="1" dirty="0" smtClean="0"/>
              <a:t>Absolute liability offences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1271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Strict </a:t>
            </a:r>
            <a:r>
              <a:rPr lang="en-US" dirty="0"/>
              <a:t>L</a:t>
            </a:r>
            <a:r>
              <a:rPr lang="en-US" dirty="0" smtClean="0"/>
              <a:t>iability Offences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These type of offences do not require a </a:t>
            </a:r>
            <a:r>
              <a:rPr lang="en-US" dirty="0" err="1" smtClean="0"/>
              <a:t>mens</a:t>
            </a:r>
            <a:r>
              <a:rPr lang="en-US" dirty="0" smtClean="0"/>
              <a:t> </a:t>
            </a:r>
            <a:r>
              <a:rPr lang="en-US" dirty="0" err="1" smtClean="0"/>
              <a:t>rea</a:t>
            </a:r>
            <a:r>
              <a:rPr lang="en-US" dirty="0" smtClean="0"/>
              <a:t> element</a:t>
            </a:r>
          </a:p>
          <a:p>
            <a:endParaRPr lang="en-US" dirty="0"/>
          </a:p>
          <a:p>
            <a:r>
              <a:rPr lang="en-US" dirty="0" smtClean="0"/>
              <a:t>However anyone accused of a strict liability offence can offer the </a:t>
            </a:r>
            <a:r>
              <a:rPr lang="en-US" dirty="0" err="1" smtClean="0"/>
              <a:t>defence</a:t>
            </a:r>
            <a:r>
              <a:rPr lang="en-US" dirty="0" smtClean="0"/>
              <a:t> of </a:t>
            </a:r>
            <a:r>
              <a:rPr lang="en-US" b="1" i="1" u="sng" dirty="0" smtClean="0"/>
              <a:t>due diligence</a:t>
            </a:r>
          </a:p>
          <a:p>
            <a:endParaRPr lang="en-US" dirty="0"/>
          </a:p>
          <a:p>
            <a:r>
              <a:rPr lang="en-US" dirty="0" smtClean="0"/>
              <a:t>This means that he or she took every reasonable precaution to avoid committing the offence in question</a:t>
            </a:r>
          </a:p>
          <a:p>
            <a:endParaRPr lang="en-US" dirty="0"/>
          </a:p>
          <a:p>
            <a:r>
              <a:rPr lang="en-US" dirty="0" smtClean="0"/>
              <a:t>Environmental pollution laws are an example of this</a:t>
            </a:r>
          </a:p>
          <a:p>
            <a:endParaRPr lang="en-US" dirty="0"/>
          </a:p>
          <a:p>
            <a:r>
              <a:rPr lang="en-US" b="1" i="1" dirty="0" smtClean="0"/>
              <a:t>Ex. A company (Bergman Waste Disposal) is charged with polluting a river. My lawyers show that I have spent several million dollars over five years installing monitoring systems and training staff to avoid runoff from my company</a:t>
            </a:r>
          </a:p>
          <a:p>
            <a:endParaRPr lang="en-US" dirty="0"/>
          </a:p>
          <a:p>
            <a:r>
              <a:rPr lang="en-US" dirty="0" smtClean="0"/>
              <a:t>This is due diligence- the judge would agree that the company did everything they could to have lessened the pollution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782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Absolute Liability Offences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these offences there is no </a:t>
            </a:r>
            <a:r>
              <a:rPr lang="en-US" dirty="0" err="1" smtClean="0"/>
              <a:t>defence</a:t>
            </a:r>
            <a:r>
              <a:rPr lang="en-US" dirty="0" smtClean="0"/>
              <a:t> possible</a:t>
            </a:r>
          </a:p>
          <a:p>
            <a:endParaRPr lang="en-US" dirty="0"/>
          </a:p>
          <a:p>
            <a:r>
              <a:rPr lang="en-US" dirty="0" smtClean="0"/>
              <a:t>Once the Crown has shown that the wrongful act took place and the accused was responsible for it, they will be found guilty</a:t>
            </a:r>
          </a:p>
          <a:p>
            <a:endParaRPr lang="en-US" dirty="0"/>
          </a:p>
          <a:p>
            <a:r>
              <a:rPr lang="en-US" dirty="0" smtClean="0"/>
              <a:t>Driving without a </a:t>
            </a:r>
            <a:r>
              <a:rPr lang="en-US" dirty="0" err="1" smtClean="0"/>
              <a:t>licence</a:t>
            </a:r>
            <a:r>
              <a:rPr lang="en-US" dirty="0" smtClean="0"/>
              <a:t>, speeding are examples of this</a:t>
            </a:r>
          </a:p>
          <a:p>
            <a:endParaRPr lang="en-US" dirty="0"/>
          </a:p>
          <a:p>
            <a:r>
              <a:rPr lang="en-US" dirty="0" smtClean="0"/>
              <a:t>*because there is no </a:t>
            </a:r>
            <a:r>
              <a:rPr lang="en-US" dirty="0" err="1" smtClean="0"/>
              <a:t>defence</a:t>
            </a:r>
            <a:r>
              <a:rPr lang="en-US" dirty="0" smtClean="0"/>
              <a:t>, technically this is a violation of rights, so the SCC has ruled that for absolute liability offences there is no jail time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0253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</TotalTime>
  <Words>324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Liability in Crime</vt:lpstr>
      <vt:lpstr>Regulatory Crime</vt:lpstr>
      <vt:lpstr>Regulatory Crime</vt:lpstr>
      <vt:lpstr>Strict Liability Offences</vt:lpstr>
      <vt:lpstr>Absolute Liability Offences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Liability in Crime</dc:title>
  <dc:creator>Bergman, Richard</dc:creator>
  <cp:lastModifiedBy>Freedman, Leslie</cp:lastModifiedBy>
  <cp:revision>7</cp:revision>
  <dcterms:created xsi:type="dcterms:W3CDTF">2014-04-10T16:12:05Z</dcterms:created>
  <dcterms:modified xsi:type="dcterms:W3CDTF">2014-05-02T12:58:19Z</dcterms:modified>
</cp:coreProperties>
</file>