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2736B8-94A4-4AE6-8FD1-C0390739D01E}" type="datetimeFigureOut">
              <a:rPr lang="en-CA" smtClean="0"/>
              <a:t>27/10/2013</a:t>
            </a:fld>
            <a:endParaRPr lang="en-C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CA"/>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BBB0F336-AB5C-4483-8CB9-911B97D85568}" type="slidenum">
              <a:rPr lang="en-CA" smtClean="0"/>
              <a:t>‹#›</a:t>
            </a:fld>
            <a:endParaRPr lang="en-C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736B8-94A4-4AE6-8FD1-C0390739D01E}" type="datetimeFigureOut">
              <a:rPr lang="en-CA" smtClean="0"/>
              <a:t>27/10/2013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B0F336-AB5C-4483-8CB9-911B97D8556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736B8-94A4-4AE6-8FD1-C0390739D01E}" type="datetimeFigureOut">
              <a:rPr lang="en-CA" smtClean="0"/>
              <a:t>27/10/2013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6096000" y="6356350"/>
            <a:ext cx="762000" cy="365125"/>
          </a:xfrm>
        </p:spPr>
        <p:txBody>
          <a:bodyPr/>
          <a:lstStyle/>
          <a:p>
            <a:fld id="{BBB0F336-AB5C-4483-8CB9-911B97D85568}" type="slidenum">
              <a:rPr lang="en-CA" smtClean="0"/>
              <a:t>‹#›</a:t>
            </a:fld>
            <a:endParaRPr lang="en-C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736B8-94A4-4AE6-8FD1-C0390739D01E}" type="datetimeFigureOut">
              <a:rPr lang="en-CA" smtClean="0"/>
              <a:t>27/10/2013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B0F336-AB5C-4483-8CB9-911B97D85568}"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736B8-94A4-4AE6-8FD1-C0390739D01E}" type="datetimeFigureOut">
              <a:rPr lang="en-CA" smtClean="0"/>
              <a:t>27/10/2013</a:t>
            </a:fld>
            <a:endParaRPr lang="en-CA"/>
          </a:p>
        </p:txBody>
      </p:sp>
      <p:sp>
        <p:nvSpPr>
          <p:cNvPr id="5" name="Footer Placeholder 4"/>
          <p:cNvSpPr>
            <a:spLocks noGrp="1"/>
          </p:cNvSpPr>
          <p:nvPr>
            <p:ph type="ftr" sz="quarter" idx="11"/>
          </p:nvPr>
        </p:nvSpPr>
        <p:spPr>
          <a:xfrm>
            <a:off x="5791200" y="6356350"/>
            <a:ext cx="2895600" cy="365125"/>
          </a:xfrm>
        </p:spPr>
        <p:txBody>
          <a:bodyPr/>
          <a:lstStyle/>
          <a:p>
            <a:endParaRPr lang="en-CA"/>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BBB0F336-AB5C-4483-8CB9-911B97D85568}" type="slidenum">
              <a:rPr lang="en-CA" smtClean="0"/>
              <a:t>‹#›</a:t>
            </a:fld>
            <a:endParaRPr lang="en-C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2736B8-94A4-4AE6-8FD1-C0390739D01E}" type="datetimeFigureOut">
              <a:rPr lang="en-CA" smtClean="0"/>
              <a:t>27/10/2013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B0F336-AB5C-4483-8CB9-911B97D85568}"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2736B8-94A4-4AE6-8FD1-C0390739D01E}" type="datetimeFigureOut">
              <a:rPr lang="en-CA" smtClean="0"/>
              <a:t>27/10/2013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B0F336-AB5C-4483-8CB9-911B97D85568}"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2736B8-94A4-4AE6-8FD1-C0390739D01E}" type="datetimeFigureOut">
              <a:rPr lang="en-CA" smtClean="0"/>
              <a:t>27/10/2013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B0F336-AB5C-4483-8CB9-911B97D85568}"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736B8-94A4-4AE6-8FD1-C0390739D01E}" type="datetimeFigureOut">
              <a:rPr lang="en-CA" smtClean="0"/>
              <a:t>27/10/2013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B0F336-AB5C-4483-8CB9-911B97D8556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2736B8-94A4-4AE6-8FD1-C0390739D01E}" type="datetimeFigureOut">
              <a:rPr lang="en-CA" smtClean="0"/>
              <a:t>27/10/2013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B0F336-AB5C-4483-8CB9-911B97D85568}" type="slidenum">
              <a:rPr lang="en-CA" smtClean="0"/>
              <a:t>‹#›</a:t>
            </a:fld>
            <a:endParaRPr lang="en-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E2736B8-94A4-4AE6-8FD1-C0390739D01E}" type="datetimeFigureOut">
              <a:rPr lang="en-CA" smtClean="0"/>
              <a:t>27/10/2013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B0F336-AB5C-4483-8CB9-911B97D85568}" type="slidenum">
              <a:rPr lang="en-CA" smtClean="0"/>
              <a:t>‹#›</a:t>
            </a:fld>
            <a:endParaRPr lang="en-C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E2736B8-94A4-4AE6-8FD1-C0390739D01E}" type="datetimeFigureOut">
              <a:rPr lang="en-CA" smtClean="0"/>
              <a:t>27/10/2013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BB0F336-AB5C-4483-8CB9-911B97D85568}" type="slidenum">
              <a:rPr lang="en-CA" smtClean="0"/>
              <a:t>‹#›</a:t>
            </a:fld>
            <a:endParaRPr lang="en-C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Unit 3: Criminal Law</a:t>
            </a:r>
            <a:endParaRPr lang="en-CA" dirty="0"/>
          </a:p>
        </p:txBody>
      </p:sp>
      <p:sp>
        <p:nvSpPr>
          <p:cNvPr id="3" name="Subtitle 2"/>
          <p:cNvSpPr>
            <a:spLocks noGrp="1"/>
          </p:cNvSpPr>
          <p:nvPr>
            <p:ph type="subTitle" idx="1"/>
          </p:nvPr>
        </p:nvSpPr>
        <p:spPr/>
        <p:txBody>
          <a:bodyPr/>
          <a:lstStyle/>
          <a:p>
            <a:r>
              <a:rPr lang="en-CA" dirty="0" smtClean="0"/>
              <a:t>Introduction</a:t>
            </a:r>
            <a:endParaRPr lang="en-CA" dirty="0"/>
          </a:p>
        </p:txBody>
      </p:sp>
    </p:spTree>
    <p:extLst>
      <p:ext uri="{BB962C8B-B14F-4D97-AF65-F5344CB8AC3E}">
        <p14:creationId xmlns:p14="http://schemas.microsoft.com/office/powerpoint/2010/main" val="285233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i="1" dirty="0"/>
              <a:t>A Crime is any act or omission of an act that is prohibited and punishable by federal statute</a:t>
            </a:r>
            <a:r>
              <a:rPr lang="en-CA" dirty="0" smtClean="0"/>
              <a:t>.</a:t>
            </a:r>
          </a:p>
          <a:p>
            <a:pPr marL="0" indent="0">
              <a:buNone/>
            </a:pPr>
            <a:endParaRPr lang="en-CA" dirty="0"/>
          </a:p>
          <a:p>
            <a:r>
              <a:rPr lang="en-CA" dirty="0"/>
              <a:t> </a:t>
            </a:r>
            <a:r>
              <a:rPr lang="en-CA" dirty="0" smtClean="0"/>
              <a:t>This </a:t>
            </a:r>
            <a:r>
              <a:rPr lang="en-CA" dirty="0"/>
              <a:t>is the legal definition of what a crime is. It must be understood that a crime does not have to be an act it can also be an omission. </a:t>
            </a:r>
            <a:endParaRPr lang="en-CA" dirty="0" smtClean="0"/>
          </a:p>
          <a:p>
            <a:endParaRPr lang="en-CA" dirty="0"/>
          </a:p>
          <a:p>
            <a:r>
              <a:rPr lang="en-CA" dirty="0" smtClean="0"/>
              <a:t>For </a:t>
            </a:r>
            <a:r>
              <a:rPr lang="en-CA" dirty="0"/>
              <a:t>example, failing to stop at a stop sign is a crime because of an omission on your part.</a:t>
            </a:r>
          </a:p>
          <a:p>
            <a:endParaRPr lang="en-CA" dirty="0"/>
          </a:p>
        </p:txBody>
      </p:sp>
    </p:spTree>
    <p:extLst>
      <p:ext uri="{BB962C8B-B14F-4D97-AF65-F5344CB8AC3E}">
        <p14:creationId xmlns:p14="http://schemas.microsoft.com/office/powerpoint/2010/main" val="307257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Conditions</a:t>
            </a:r>
            <a:endParaRPr lang="en-CA" dirty="0"/>
          </a:p>
        </p:txBody>
      </p:sp>
      <p:sp>
        <p:nvSpPr>
          <p:cNvPr id="3" name="Content Placeholder 2"/>
          <p:cNvSpPr>
            <a:spLocks noGrp="1"/>
          </p:cNvSpPr>
          <p:nvPr>
            <p:ph idx="1"/>
          </p:nvPr>
        </p:nvSpPr>
        <p:spPr/>
        <p:txBody>
          <a:bodyPr>
            <a:normAutofit fontScale="92500" lnSpcReduction="10000"/>
          </a:bodyPr>
          <a:lstStyle/>
          <a:p>
            <a:r>
              <a:rPr lang="en-CA" dirty="0"/>
              <a:t>There are also four conditions for an act or omission to be considered a crime:</a:t>
            </a:r>
          </a:p>
          <a:p>
            <a:pPr marL="0" indent="0">
              <a:buNone/>
            </a:pPr>
            <a:endParaRPr lang="en-CA" dirty="0"/>
          </a:p>
          <a:p>
            <a:pPr lvl="0"/>
            <a:r>
              <a:rPr lang="en-CA" dirty="0"/>
              <a:t>the act must be considered wrong by society</a:t>
            </a:r>
          </a:p>
          <a:p>
            <a:pPr lvl="0"/>
            <a:r>
              <a:rPr lang="en-CA" dirty="0"/>
              <a:t>the act causes harm to society in general or to those (such as minors) who need protection</a:t>
            </a:r>
          </a:p>
          <a:p>
            <a:pPr lvl="0"/>
            <a:r>
              <a:rPr lang="en-CA" dirty="0"/>
              <a:t>the harm must be serious</a:t>
            </a:r>
          </a:p>
          <a:p>
            <a:pPr lvl="0"/>
            <a:r>
              <a:rPr lang="en-CA" dirty="0"/>
              <a:t>the remedy must be handled by the criminal justice </a:t>
            </a:r>
            <a:r>
              <a:rPr lang="en-CA" dirty="0" smtClean="0"/>
              <a:t>system</a:t>
            </a:r>
          </a:p>
          <a:p>
            <a:pPr lvl="0"/>
            <a:endParaRPr lang="en-CA" dirty="0"/>
          </a:p>
          <a:p>
            <a:pPr marL="0" indent="0">
              <a:buNone/>
            </a:pPr>
            <a:r>
              <a:rPr lang="en-CA" dirty="0" smtClean="0"/>
              <a:t>*</a:t>
            </a:r>
            <a:r>
              <a:rPr lang="en-CA" dirty="0"/>
              <a:t>* As we have mentioned before, what society considers wrong can vary over time and place to place. Law evolves to reflect society’s changing standards.</a:t>
            </a:r>
          </a:p>
          <a:p>
            <a:pPr marL="0" lvl="0" indent="0">
              <a:buNone/>
            </a:pPr>
            <a:endParaRPr lang="en-CA" dirty="0"/>
          </a:p>
          <a:p>
            <a:endParaRPr lang="en-CA" dirty="0"/>
          </a:p>
        </p:txBody>
      </p:sp>
    </p:spTree>
    <p:extLst>
      <p:ext uri="{BB962C8B-B14F-4D97-AF65-F5344CB8AC3E}">
        <p14:creationId xmlns:p14="http://schemas.microsoft.com/office/powerpoint/2010/main" val="215551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b="1" i="1" dirty="0"/>
              <a:t>Criminal Law</a:t>
            </a:r>
            <a:r>
              <a:rPr lang="en-CA" dirty="0"/>
              <a:t>: a crime is an offence against the public and society as a whole, not just one person. A person steals from a music store, the owner would have to then increase the prices, forcing others to pay more and have less money to spend on other things</a:t>
            </a:r>
            <a:r>
              <a:rPr lang="en-CA" dirty="0" smtClean="0"/>
              <a:t>.</a:t>
            </a:r>
          </a:p>
          <a:p>
            <a:endParaRPr lang="en-CA" dirty="0"/>
          </a:p>
          <a:p>
            <a:r>
              <a:rPr lang="en-CA" i="1" dirty="0"/>
              <a:t>“It is deliberate purpose that constitutes wickedness and criminal guilt”- Aristotle (384- 322 BCE)</a:t>
            </a:r>
            <a:endParaRPr lang="en-CA" dirty="0"/>
          </a:p>
          <a:p>
            <a:pPr marL="0" indent="0">
              <a:buNone/>
            </a:pPr>
            <a:endParaRPr lang="en-CA" dirty="0" smtClean="0"/>
          </a:p>
          <a:p>
            <a:pPr marL="0" indent="0">
              <a:buNone/>
            </a:pPr>
            <a:r>
              <a:rPr lang="en-CA" dirty="0" smtClean="0"/>
              <a:t>What do you think this quote has to do with Criminal Law and Canada?</a:t>
            </a:r>
            <a:endParaRPr lang="en-CA" dirty="0"/>
          </a:p>
          <a:p>
            <a:endParaRPr lang="en-CA" dirty="0"/>
          </a:p>
        </p:txBody>
      </p:sp>
    </p:spTree>
    <p:extLst>
      <p:ext uri="{BB962C8B-B14F-4D97-AF65-F5344CB8AC3E}">
        <p14:creationId xmlns:p14="http://schemas.microsoft.com/office/powerpoint/2010/main" val="331237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a:t>Criminal law is the body of laws that prohibit and punish acts that injure individual people, property or the community. The main purposes of criminal laws are to:</a:t>
            </a:r>
          </a:p>
          <a:p>
            <a:pPr marL="0" indent="0">
              <a:buNone/>
            </a:pPr>
            <a:r>
              <a:rPr lang="en-CA" dirty="0"/>
              <a:t> </a:t>
            </a:r>
          </a:p>
          <a:p>
            <a:pPr lvl="0"/>
            <a:r>
              <a:rPr lang="en-CA" dirty="0"/>
              <a:t>protect people and property</a:t>
            </a:r>
          </a:p>
          <a:p>
            <a:pPr lvl="0"/>
            <a:r>
              <a:rPr lang="en-CA" dirty="0"/>
              <a:t>maintain order</a:t>
            </a:r>
          </a:p>
          <a:p>
            <a:pPr lvl="0"/>
            <a:r>
              <a:rPr lang="en-CA" dirty="0"/>
              <a:t>preserve standards of public decency (we all have to act in a decent manner)</a:t>
            </a:r>
          </a:p>
          <a:p>
            <a:endParaRPr lang="en-CA" dirty="0"/>
          </a:p>
        </p:txBody>
      </p:sp>
    </p:spTree>
    <p:extLst>
      <p:ext uri="{BB962C8B-B14F-4D97-AF65-F5344CB8AC3E}">
        <p14:creationId xmlns:p14="http://schemas.microsoft.com/office/powerpoint/2010/main" val="57575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normAutofit fontScale="92500" lnSpcReduction="20000"/>
          </a:bodyPr>
          <a:lstStyle/>
          <a:p>
            <a:r>
              <a:rPr lang="en-CA" b="1" dirty="0"/>
              <a:t>The Criminal Code</a:t>
            </a:r>
            <a:r>
              <a:rPr lang="en-CA" dirty="0"/>
              <a:t>: is a federal statute that contains the majority of laws passed by parliament. It lists not only offences, but also the sentences to be imposed and the procedures to follow when trying those accused of crimes. </a:t>
            </a:r>
            <a:endParaRPr lang="en-CA" dirty="0" smtClean="0"/>
          </a:p>
          <a:p>
            <a:endParaRPr lang="en-CA" dirty="0"/>
          </a:p>
          <a:p>
            <a:r>
              <a:rPr lang="en-CA" dirty="0" smtClean="0"/>
              <a:t>The </a:t>
            </a:r>
            <a:r>
              <a:rPr lang="en-CA" dirty="0"/>
              <a:t>Code is amended often to reflect changes in society.</a:t>
            </a:r>
          </a:p>
          <a:p>
            <a:endParaRPr lang="en-CA" dirty="0"/>
          </a:p>
          <a:p>
            <a:r>
              <a:rPr lang="en-CA" dirty="0" smtClean="0"/>
              <a:t>Before </a:t>
            </a:r>
            <a:r>
              <a:rPr lang="en-CA" dirty="0"/>
              <a:t>1867 each province was responsible for creating its own criminal laws. Our laws were inherited from Great Britain. Unfortunately due to each province creating its own criminal laws, there was no consistency in the country. Sir John A. Macdonald pushed strongly for a uniform set of laws, a set that would state that a criminal law would be a law regardless of where you were in Canada.</a:t>
            </a:r>
          </a:p>
          <a:p>
            <a:endParaRPr lang="en-CA" dirty="0"/>
          </a:p>
        </p:txBody>
      </p:sp>
    </p:spTree>
    <p:extLst>
      <p:ext uri="{BB962C8B-B14F-4D97-AF65-F5344CB8AC3E}">
        <p14:creationId xmlns:p14="http://schemas.microsoft.com/office/powerpoint/2010/main" val="1204397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a:t>The Code is not a complete draft as it includes separate documents that state laws such as:</a:t>
            </a:r>
          </a:p>
          <a:p>
            <a:endParaRPr lang="en-CA" dirty="0"/>
          </a:p>
          <a:p>
            <a:pPr lvl="0"/>
            <a:r>
              <a:rPr lang="en-CA" dirty="0"/>
              <a:t>The Controlled Drug and Substance Act</a:t>
            </a:r>
          </a:p>
          <a:p>
            <a:pPr lvl="0"/>
            <a:r>
              <a:rPr lang="en-CA" dirty="0"/>
              <a:t>The Customs Act</a:t>
            </a:r>
          </a:p>
          <a:p>
            <a:pPr lvl="0"/>
            <a:r>
              <a:rPr lang="en-CA" dirty="0"/>
              <a:t>The Youth Criminal Justice Act</a:t>
            </a:r>
          </a:p>
          <a:p>
            <a:pPr lvl="0"/>
            <a:r>
              <a:rPr lang="en-CA" dirty="0"/>
              <a:t>The Food and Drug Act</a:t>
            </a:r>
          </a:p>
          <a:p>
            <a:pPr lvl="0"/>
            <a:r>
              <a:rPr lang="en-CA" dirty="0"/>
              <a:t>Income Tax Act</a:t>
            </a:r>
          </a:p>
        </p:txBody>
      </p:sp>
    </p:spTree>
    <p:extLst>
      <p:ext uri="{BB962C8B-B14F-4D97-AF65-F5344CB8AC3E}">
        <p14:creationId xmlns:p14="http://schemas.microsoft.com/office/powerpoint/2010/main" val="355108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Let’s Think…</a:t>
            </a:r>
            <a:endParaRPr lang="en-CA" dirty="0"/>
          </a:p>
        </p:txBody>
      </p:sp>
      <p:sp>
        <p:nvSpPr>
          <p:cNvPr id="3" name="Content Placeholder 2"/>
          <p:cNvSpPr>
            <a:spLocks noGrp="1"/>
          </p:cNvSpPr>
          <p:nvPr>
            <p:ph idx="1"/>
          </p:nvPr>
        </p:nvSpPr>
        <p:spPr/>
        <p:txBody>
          <a:bodyPr/>
          <a:lstStyle/>
          <a:p>
            <a:r>
              <a:rPr lang="en-CA" dirty="0"/>
              <a:t>Sect. 43 of Canada’s Criminal Code:</a:t>
            </a:r>
          </a:p>
          <a:p>
            <a:pPr marL="0" indent="0">
              <a:buNone/>
            </a:pPr>
            <a:endParaRPr lang="en-CA" dirty="0"/>
          </a:p>
          <a:p>
            <a:r>
              <a:rPr lang="en-CA" dirty="0"/>
              <a:t>- Parents, school teachers or guardians are allowed to use “reasonable force” in disciplining children under their care.</a:t>
            </a:r>
          </a:p>
          <a:p>
            <a:pPr marL="0" indent="0">
              <a:buNone/>
            </a:pPr>
            <a:endParaRPr lang="en-CA" dirty="0"/>
          </a:p>
          <a:p>
            <a:r>
              <a:rPr lang="en-CA" dirty="0"/>
              <a:t>- What would you consider “reasonable force”?</a:t>
            </a:r>
          </a:p>
          <a:p>
            <a:pPr marL="0" indent="0">
              <a:buNone/>
            </a:pPr>
            <a:endParaRPr lang="en-CA" dirty="0"/>
          </a:p>
          <a:p>
            <a:r>
              <a:rPr lang="en-CA" dirty="0"/>
              <a:t>- Do you think this section reflects society’s values or should it be amended (changed)?</a:t>
            </a:r>
          </a:p>
        </p:txBody>
      </p:sp>
    </p:spTree>
    <p:extLst>
      <p:ext uri="{BB962C8B-B14F-4D97-AF65-F5344CB8AC3E}">
        <p14:creationId xmlns:p14="http://schemas.microsoft.com/office/powerpoint/2010/main" val="3878645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6</TotalTime>
  <Words>465</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Decatur</vt:lpstr>
      <vt:lpstr>Unit 3: Criminal Law</vt:lpstr>
      <vt:lpstr>Introduction</vt:lpstr>
      <vt:lpstr>4 Conditions</vt:lpstr>
      <vt:lpstr>Introduction</vt:lpstr>
      <vt:lpstr>Introduction</vt:lpstr>
      <vt:lpstr>Introduction</vt:lpstr>
      <vt:lpstr>Introduction</vt:lpstr>
      <vt:lpstr>Let’s Think…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Criminal Law</dc:title>
  <dc:creator>JuliaRichard</dc:creator>
  <cp:lastModifiedBy>JuliaRichard</cp:lastModifiedBy>
  <cp:revision>5</cp:revision>
  <dcterms:created xsi:type="dcterms:W3CDTF">2013-10-28T00:08:02Z</dcterms:created>
  <dcterms:modified xsi:type="dcterms:W3CDTF">2013-10-28T00:14:41Z</dcterms:modified>
</cp:coreProperties>
</file>