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EA9EE-4FA4-4C85-97B0-8DD51952AD05}" type="datetimeFigureOut">
              <a:rPr lang="en-CA" smtClean="0"/>
              <a:t>26/05/2014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F34A8-0AC5-42C5-A49D-9E2BA04E40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3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fld id="{E9267D16-A7F6-4EF0-8231-46D8F868EC4D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fld id="{3962F5D0-A15F-47E8-A825-BB8954DD1837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60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C6B1CA-5457-4AFE-BFB6-D61E10074480}" type="datetime2">
              <a:rPr lang="en-US" altLang="en-US"/>
              <a:pPr/>
              <a:t>Monday, May 26, 2014</a:t>
            </a:fld>
            <a:endParaRPr lang="en-US" alt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64E5A7-08B2-4BAB-959E-3C0BB74D1C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8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E23CA-EC12-4CCB-8C12-DAEBE4B47A2F}" type="datetime2">
              <a:rPr lang="en-US" altLang="en-US"/>
              <a:pPr/>
              <a:t>Monday, May 26, 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FC253-C384-4527-9406-EC481EDE6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22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4BAC2-0F48-40F7-A6E9-2C504826F946}" type="datetime2">
              <a:rPr lang="en-US" altLang="en-US"/>
              <a:pPr/>
              <a:t>Monday, May 26, 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D5F37-D997-4F7C-8F64-146E3F8EB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62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B78051-717C-4C27-A7E6-D6CC6A37A40E}" type="datetime2">
              <a:rPr lang="en-US" altLang="en-US"/>
              <a:pPr/>
              <a:t>Monday, May 26, 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AAF80-AF1F-40E3-A431-AD1AAC73F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27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60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F921-869E-46A8-A3BD-FD9196095A59}" type="datetime2">
              <a:rPr lang="en-US" altLang="en-US"/>
              <a:pPr/>
              <a:t>Monday, May 26, 2014</a:t>
            </a:fld>
            <a:endParaRPr lang="en-US" alt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B0DBB2-EB5A-485E-B333-CADEEC445A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279FEF5-7779-4909-8E29-B66519DDCD34}" type="datetime2">
              <a:rPr lang="en-US" altLang="en-US"/>
              <a:pPr/>
              <a:t>Monday, May 26, 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87FE9B8-4BB0-43A5-95D0-1CCA287B7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83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203A4-BF98-4AA2-8A4C-471F02A8C185}" type="datetime2">
              <a:rPr lang="en-US" altLang="en-US"/>
              <a:pPr/>
              <a:t>Monday, May 26, 2014</a:t>
            </a:fld>
            <a:endParaRPr lang="en-US" alt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94CB3A-6F62-4326-AAB2-DD7C239387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9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EF8028-F218-4AEE-8278-419D55EA651E}" type="datetime2">
              <a:rPr lang="en-US" altLang="en-US"/>
              <a:pPr/>
              <a:t>Monday, May 26, 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8D30F-4D83-4513-9E50-97070F5D2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28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01CEE-88AF-4916-9DEF-3CBEEF76DF3E}" type="datetime2">
              <a:rPr lang="en-US" altLang="en-US"/>
              <a:pPr/>
              <a:t>Monday, May 26, 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0F99E-53F2-463D-9B1D-0EA69A1D8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83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41C703-1928-4B20-800D-1FD3126B632B}" type="datetime2">
              <a:rPr lang="en-US" altLang="en-US"/>
              <a:pPr/>
              <a:t>Monday, May 26, 2014</a:t>
            </a:fld>
            <a:endParaRPr lang="en-US" alt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843F6B-B1D8-4143-BC43-EF624C411C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3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prstClr val="white"/>
                </a:solidFill>
                <a:effectLst>
                  <a:outerShdw blurRad="38100" dist="38100" dir="2700000" algn="tl">
                    <a:srgbClr val="242852"/>
                  </a:outerShdw>
                </a:effectLst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5B92B-063F-4463-8C3C-60A0703068DF}" type="datetime2">
              <a:rPr lang="en-US" altLang="en-US"/>
              <a:pPr/>
              <a:t>Monday, May 26, 2014</a:t>
            </a:fld>
            <a:endParaRPr lang="en-US" alt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052D22-2640-4063-958D-182E720EE0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9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6861A7-C52F-4770-B398-76E5C3D22F9F}" type="datetime2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Monday, May 26, 2014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4A4EDC-5A2E-460B-8149-8DEA999E790B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354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613" y="1919288"/>
            <a:ext cx="7543800" cy="21526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SENTENCING </a:t>
            </a:r>
            <a:br>
              <a:rPr lang="en-US" altLang="en-US" smtClean="0">
                <a:effectLst>
                  <a:outerShdw blurRad="38100" dist="38100" dir="2700000" algn="tl">
                    <a:srgbClr val="242852"/>
                  </a:outerShdw>
                </a:effectLst>
              </a:rPr>
            </a:br>
            <a:r>
              <a:rPr lang="en-US" altLang="en-US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AND THE CORRECTIONAL</a:t>
            </a:r>
            <a:br>
              <a:rPr lang="en-US" altLang="en-US" smtClean="0">
                <a:effectLst>
                  <a:outerShdw blurRad="38100" dist="38100" dir="2700000" algn="tl">
                    <a:srgbClr val="242852"/>
                  </a:outerShdw>
                </a:effectLst>
              </a:rPr>
            </a:br>
            <a:r>
              <a:rPr lang="en-US" altLang="en-US" smtClean="0">
                <a:effectLst>
                  <a:outerShdw blurRad="38100" dist="38100" dir="2700000" algn="tl">
                    <a:srgbClr val="242852"/>
                  </a:outerShdw>
                </a:effectLst>
              </a:rPr>
              <a:t>SYSTEM</a:t>
            </a:r>
          </a:p>
        </p:txBody>
      </p:sp>
      <p:pic>
        <p:nvPicPr>
          <p:cNvPr id="143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429000"/>
            <a:ext cx="28098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908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344988"/>
            <a:ext cx="2641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3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>
                <a:solidFill>
                  <a:srgbClr val="FFFF00"/>
                </a:solidFill>
              </a:rPr>
              <a:t>THE CORRECTIONAL SYSTEM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u="sng">
                <a:solidFill>
                  <a:srgbClr val="FFFF00"/>
                </a:solidFill>
              </a:rPr>
              <a:t>Can.’s approach = ‘Get Tough’ with violent =&gt; alternatives for low risk offenders.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788" y="1273175"/>
            <a:ext cx="8558212" cy="2432050"/>
          </a:xfrm>
          <a:prstGeom prst="rect">
            <a:avLst/>
          </a:prstGeom>
          <a:solidFill>
            <a:srgbClr val="3366FF"/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FFFF00"/>
                </a:solidFill>
              </a:rPr>
              <a:t>THE FACTS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prstClr val="white"/>
                </a:solidFill>
              </a:rPr>
              <a:t>The toughest and most costly penalty we have.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prstClr val="white"/>
                </a:solidFill>
              </a:rPr>
              <a:t>$3 billion / yr.	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prstClr val="white"/>
                </a:solidFill>
              </a:rPr>
              <a:t>$95,000/indiv./yr.   =&gt;      Parole = 2-9,500 / yr.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prstClr val="white"/>
                </a:solidFill>
              </a:rPr>
              <a:t>120 prisoners/100,000  =&gt;        75% fewer than the USA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prstClr val="white"/>
                </a:solidFill>
              </a:rPr>
              <a:t>No proof that prisons “work.”  (Re: Goals)</a:t>
            </a:r>
          </a:p>
        </p:txBody>
      </p:sp>
      <p:pic>
        <p:nvPicPr>
          <p:cNvPr id="307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010025"/>
            <a:ext cx="3571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5426075" y="6145213"/>
            <a:ext cx="2706688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0000"/>
                </a:solidFill>
              </a:rPr>
              <a:t>Google P.G. Corrections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0000"/>
                </a:solidFill>
              </a:rPr>
              <a:t>    = DPSS ??????</a:t>
            </a:r>
          </a:p>
        </p:txBody>
      </p:sp>
      <p:pic>
        <p:nvPicPr>
          <p:cNvPr id="307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103688"/>
            <a:ext cx="3430588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00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/>
          <p:cNvSpPr txBox="1">
            <a:spLocks noChangeArrowheads="1"/>
          </p:cNvSpPr>
          <p:nvPr/>
        </p:nvSpPr>
        <p:spPr bwMode="auto">
          <a:xfrm>
            <a:off x="0" y="0"/>
            <a:ext cx="4473575" cy="544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FF00"/>
                </a:solidFill>
              </a:rPr>
              <a:t>PROVINCIAL CORRECTION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                   </a:t>
            </a:r>
            <a:r>
              <a:rPr lang="en-US" altLang="en-US" b="1" u="sng">
                <a:solidFill>
                  <a:srgbClr val="FFFF00"/>
                </a:solidFill>
              </a:rPr>
              <a:t>SYSTEM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- Awaiting trial or a sentence  &lt; 2 yrs.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FFFF00"/>
                </a:solidFill>
              </a:rPr>
              <a:t>1. Open Custody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-  Less secure Ex. Halfway House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- Non-Violent / Non-Flight Risk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FFFF00"/>
                </a:solidFill>
              </a:rPr>
              <a:t>2. Protective Custody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- Separation of prisoners.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- Psychological Care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-  Require Protection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FFFF00"/>
                </a:solidFill>
              </a:rPr>
              <a:t>3. Closed Custody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- Secured facility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- Dangerous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- Flight Risk</a:t>
            </a:r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4605338" y="47625"/>
            <a:ext cx="4538662" cy="5570538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FF00"/>
                </a:solidFill>
              </a:rPr>
              <a:t>FEDERAL CORRECTION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</a:rPr>
              <a:t>              </a:t>
            </a:r>
            <a:r>
              <a:rPr lang="en-US" altLang="en-US" sz="2800" b="1" u="sng">
                <a:solidFill>
                  <a:srgbClr val="FFFF00"/>
                </a:solidFill>
              </a:rPr>
              <a:t>SYSTEM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Sentences of over two years.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FFFF00"/>
                </a:solidFill>
              </a:rPr>
              <a:t>1. Minimum Security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    </a:t>
            </a:r>
            <a:r>
              <a:rPr lang="en-US" altLang="en-US" sz="2000">
                <a:solidFill>
                  <a:prstClr val="white"/>
                </a:solidFill>
              </a:rPr>
              <a:t>- No external barriers.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- Unarmed gaurds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- Employment &amp; ed. programs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FFFF00"/>
                </a:solidFill>
              </a:rPr>
              <a:t>2. Medium Security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    </a:t>
            </a:r>
            <a:r>
              <a:rPr lang="en-US" altLang="en-US" sz="2000">
                <a:solidFill>
                  <a:srgbClr val="FFFFFF"/>
                </a:solidFill>
              </a:rPr>
              <a:t>- Few external barriers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    - Fewer gaurds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    - More freedom &amp; contact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FFFF00"/>
                </a:solidFill>
              </a:rPr>
              <a:t>3. Maximum Security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   </a:t>
            </a:r>
            <a:r>
              <a:rPr lang="en-US" altLang="en-US" sz="2000">
                <a:solidFill>
                  <a:srgbClr val="FFFFFF"/>
                </a:solidFill>
              </a:rPr>
              <a:t> - Wall, razor wire, bars, fences.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    - Armed gaurds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FF"/>
                </a:solidFill>
              </a:rPr>
              <a:t>    - Dangerous offenders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</p:txBody>
      </p:sp>
      <p:pic>
        <p:nvPicPr>
          <p:cNvPr id="317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840163"/>
            <a:ext cx="220821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1868488" y="5187950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white"/>
                </a:solidFill>
              </a:rPr>
              <a:t>P.G. Correctional Center</a:t>
            </a:r>
          </a:p>
        </p:txBody>
      </p:sp>
      <p:pic>
        <p:nvPicPr>
          <p:cNvPr id="3174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5584825"/>
            <a:ext cx="20034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00575"/>
            <a:ext cx="15001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4684713" y="6211888"/>
            <a:ext cx="4484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white"/>
                </a:solidFill>
              </a:rPr>
              <a:t>Canada’s Special Handling Unit, Quebec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prstClr val="white"/>
                </a:solidFill>
              </a:rPr>
              <a:t>Our version of US, supermax prison</a:t>
            </a:r>
          </a:p>
        </p:txBody>
      </p:sp>
      <p:pic>
        <p:nvPicPr>
          <p:cNvPr id="3175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5584825"/>
            <a:ext cx="31337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830263" y="6405563"/>
            <a:ext cx="2919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</a:rPr>
              <a:t>New PGCC women’s wing</a:t>
            </a:r>
          </a:p>
        </p:txBody>
      </p:sp>
    </p:spTree>
    <p:extLst>
      <p:ext uri="{BB962C8B-B14F-4D97-AF65-F5344CB8AC3E}">
        <p14:creationId xmlns:p14="http://schemas.microsoft.com/office/powerpoint/2010/main" val="303278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4"/>
          <p:cNvSpPr txBox="1">
            <a:spLocks noChangeArrowheads="1"/>
          </p:cNvSpPr>
          <p:nvPr/>
        </p:nvSpPr>
        <p:spPr bwMode="auto">
          <a:xfrm>
            <a:off x="0" y="171450"/>
            <a:ext cx="90614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>
                <a:solidFill>
                  <a:srgbClr val="FF0000"/>
                </a:solidFill>
              </a:rPr>
              <a:t>JAIL TIME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</a:rPr>
              <a:t>________ PROs                                  CONs________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73575" y="1214438"/>
            <a:ext cx="0" cy="31384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57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309688"/>
            <a:ext cx="14732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1406525"/>
            <a:ext cx="12461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688"/>
            <a:ext cx="136683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323975"/>
            <a:ext cx="10890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758825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2206625"/>
            <a:ext cx="6286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2852738"/>
            <a:ext cx="18383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121025"/>
            <a:ext cx="9445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309688"/>
            <a:ext cx="124618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852738"/>
            <a:ext cx="1558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713"/>
            <a:ext cx="1219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614738"/>
            <a:ext cx="1143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652713"/>
            <a:ext cx="60483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652713"/>
            <a:ext cx="16748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309688"/>
            <a:ext cx="1222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652713"/>
            <a:ext cx="12461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150" y="4292600"/>
            <a:ext cx="7754938" cy="2400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u="sng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CORRECTIONAL PROGRAMS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      Rehabilitation with a plan; needs, priorities, school, work, etc.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dirty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LIFE SKILLS			-SUBSTANCE ABUSE PROGRAMS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dirty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LITERACY SKILLS		-SEX OFFENDER TREATMENT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dirty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WORK EXPERIENCE		-FAMILY VIOLENCE PROGRAMS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dirty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t>COGNITIVE SKILLS TRAINING</a:t>
            </a:r>
          </a:p>
        </p:txBody>
      </p:sp>
    </p:spTree>
    <p:extLst>
      <p:ext uri="{BB962C8B-B14F-4D97-AF65-F5344CB8AC3E}">
        <p14:creationId xmlns:p14="http://schemas.microsoft.com/office/powerpoint/2010/main" val="28466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7163"/>
            <a:ext cx="8097838" cy="69008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>
                <a:solidFill>
                  <a:srgbClr val="FFFF00"/>
                </a:solidFill>
              </a:rPr>
              <a:t>PAROLE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00"/>
                </a:solidFill>
              </a:rPr>
              <a:t>Release of inmate before the full sentence is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FF00"/>
                </a:solidFill>
              </a:rPr>
              <a:t>served on a promise of good behavior.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>
                <a:solidFill>
                  <a:prstClr val="white"/>
                </a:solidFill>
              </a:rPr>
              <a:t>Must be reviewed after 1/3 of sentence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prstClr val="white"/>
                </a:solidFill>
              </a:rPr>
              <a:t>      or 7 yrs. (Which ever = 1</a:t>
            </a:r>
            <a:r>
              <a:rPr lang="en-US" altLang="en-US" sz="2200" baseline="30000">
                <a:solidFill>
                  <a:prstClr val="white"/>
                </a:solidFill>
              </a:rPr>
              <a:t>st</a:t>
            </a:r>
            <a:r>
              <a:rPr lang="en-US" altLang="en-US" sz="2200">
                <a:solidFill>
                  <a:prstClr val="white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prstClr val="white"/>
                </a:solidFill>
              </a:rPr>
              <a:t>	Exception = 1</a:t>
            </a:r>
            <a:r>
              <a:rPr lang="en-US" altLang="en-US" sz="2200" baseline="30000">
                <a:solidFill>
                  <a:prstClr val="white"/>
                </a:solidFill>
              </a:rPr>
              <a:t>st</a:t>
            </a:r>
            <a:r>
              <a:rPr lang="en-US" altLang="en-US" sz="2200">
                <a:solidFill>
                  <a:prstClr val="white"/>
                </a:solidFill>
              </a:rPr>
              <a:t> Degree Murder.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prstClr val="white"/>
                </a:solidFill>
              </a:rPr>
              <a:t>	</a:t>
            </a:r>
            <a:r>
              <a:rPr lang="en-US" altLang="en-US" sz="2200">
                <a:solidFill>
                  <a:srgbClr val="FF0000"/>
                </a:solidFill>
              </a:rPr>
              <a:t>Why is this good?  Why is this seen as ‘bad’?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>
                <a:solidFill>
                  <a:prstClr val="white"/>
                </a:solidFill>
              </a:rPr>
              <a:t>The </a:t>
            </a:r>
            <a:r>
              <a:rPr lang="en-US" altLang="en-US" sz="2200" b="1">
                <a:solidFill>
                  <a:srgbClr val="FFFF00"/>
                </a:solidFill>
              </a:rPr>
              <a:t>National Parole Board </a:t>
            </a:r>
            <a:r>
              <a:rPr lang="en-US" altLang="en-US" sz="2200">
                <a:solidFill>
                  <a:prstClr val="white"/>
                </a:solidFill>
              </a:rPr>
              <a:t>will make this decision based on: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>
                <a:solidFill>
                  <a:prstClr val="white"/>
                </a:solidFill>
              </a:rPr>
              <a:t>Risk			- The Offence	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>
                <a:solidFill>
                  <a:prstClr val="white"/>
                </a:solidFill>
              </a:rPr>
              <a:t>Social Issues (Drugs)	- Mental Status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>
                <a:solidFill>
                  <a:prstClr val="white"/>
                </a:solidFill>
              </a:rPr>
              <a:t>Behavior		- Criminal History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>
                <a:solidFill>
                  <a:prstClr val="white"/>
                </a:solidFill>
              </a:rPr>
              <a:t>Employment		- Family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>
                <a:solidFill>
                  <a:prstClr val="white"/>
                </a:solidFill>
              </a:rPr>
              <a:t>Advice </a:t>
            </a:r>
            <a:r>
              <a:rPr lang="en-US" altLang="en-US" sz="1800">
                <a:solidFill>
                  <a:prstClr val="white"/>
                </a:solidFill>
              </a:rPr>
              <a:t>(Police, Shrink)	- Victim Impact Statements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>
                <a:solidFill>
                  <a:prstClr val="white"/>
                </a:solidFill>
              </a:rPr>
              <a:t>Treatments		- Chance of success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prstClr val="white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>
                <a:solidFill>
                  <a:srgbClr val="FF0000"/>
                </a:solidFill>
              </a:rPr>
              <a:t>Video – Parole / Recidivism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>
                <a:solidFill>
                  <a:srgbClr val="FF0000"/>
                </a:solidFill>
              </a:rPr>
              <a:t>See Latimer p. 340 / Differences????</a:t>
            </a:r>
          </a:p>
        </p:txBody>
      </p:sp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0"/>
            <a:ext cx="3582987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878263"/>
            <a:ext cx="2527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6789738" y="6351588"/>
            <a:ext cx="2254250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srgbClr val="FF0000"/>
                </a:solidFill>
              </a:rPr>
              <a:t>Public Perception??</a:t>
            </a:r>
          </a:p>
        </p:txBody>
      </p:sp>
    </p:spTree>
    <p:extLst>
      <p:ext uri="{BB962C8B-B14F-4D97-AF65-F5344CB8AC3E}">
        <p14:creationId xmlns:p14="http://schemas.microsoft.com/office/powerpoint/2010/main" val="150917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2690813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" y="0"/>
            <a:ext cx="9253538" cy="7516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</a:rPr>
              <a:t> </a:t>
            </a:r>
            <a:r>
              <a:rPr lang="en-US" altLang="en-US" sz="4400" b="1" u="sng">
                <a:solidFill>
                  <a:srgbClr val="FFFF00"/>
                </a:solidFill>
              </a:rPr>
              <a:t>RELEASES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CONDITIONAL RELEASE </a:t>
            </a:r>
            <a:r>
              <a:rPr lang="en-US" altLang="en-US">
                <a:solidFill>
                  <a:prstClr val="white"/>
                </a:solidFill>
              </a:rPr>
              <a:t>– Serving part of the sentence in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	the community under supervision.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UNESCORTED TEMPORARY ABSCENCE</a:t>
            </a:r>
            <a:r>
              <a:rPr lang="en-US" altLang="en-US">
                <a:solidFill>
                  <a:prstClr val="white"/>
                </a:solidFill>
              </a:rPr>
              <a:t>– brief release from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	custody for community service or personal reasons.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DAY PAROLE </a:t>
            </a:r>
            <a:r>
              <a:rPr lang="en-US" altLang="en-US">
                <a:solidFill>
                  <a:prstClr val="white"/>
                </a:solidFill>
              </a:rPr>
              <a:t>– Conditional absence from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		prison for the day.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		</a:t>
            </a:r>
            <a:endParaRPr lang="en-US" altLang="en-US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FULL PAROLE </a:t>
            </a:r>
            <a:r>
              <a:rPr lang="en-US" altLang="en-US">
                <a:solidFill>
                  <a:prstClr val="white"/>
                </a:solidFill>
              </a:rPr>
              <a:t>– conditional release after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	serving 1/3-1/2 of sentence.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STATUTORY RELEASE </a:t>
            </a:r>
            <a:r>
              <a:rPr lang="en-US" altLang="en-US">
                <a:solidFill>
                  <a:prstClr val="white"/>
                </a:solidFill>
              </a:rPr>
              <a:t>– Release by law after 2/3 of sentence.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CONDITIONS</a:t>
            </a:r>
            <a:r>
              <a:rPr lang="en-US" altLang="en-US">
                <a:solidFill>
                  <a:prstClr val="white"/>
                </a:solidFill>
              </a:rPr>
              <a:t> – report, obey law, carry release card, no weapons,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	meet all curfew &amp; report times.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 flipH="1">
            <a:off x="6562725" y="2697163"/>
            <a:ext cx="27098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FF0000"/>
                </a:solidFill>
              </a:rPr>
              <a:t>PG / 100 Mile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FF0000"/>
                </a:solidFill>
              </a:rPr>
              <a:t>Murderer  ski day?????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3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513"/>
            <a:ext cx="7699375" cy="58166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>
                <a:solidFill>
                  <a:srgbClr val="FFFF00"/>
                </a:solidFill>
              </a:rPr>
              <a:t>PARDONS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00"/>
                </a:solidFill>
              </a:rPr>
              <a:t>The setting aside of a person’s conviction.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prstClr val="white"/>
                </a:solidFill>
              </a:rPr>
              <a:t>Charges will be filed away and can only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	be released by </a:t>
            </a:r>
            <a:r>
              <a:rPr lang="en-US" altLang="en-US">
                <a:solidFill>
                  <a:srgbClr val="FFFF00"/>
                </a:solidFill>
              </a:rPr>
              <a:t>Solicitor General</a:t>
            </a:r>
            <a:r>
              <a:rPr lang="en-US" altLang="en-US">
                <a:solidFill>
                  <a:prstClr val="white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prstClr val="white"/>
                </a:solidFill>
              </a:rPr>
              <a:t>Foreign countries may not recognize.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prstClr val="white"/>
                </a:solidFill>
              </a:rPr>
              <a:t>Can apply for pardon: Summary after 3 yrs.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			         Indictable after 5 yrs.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prstClr val="white"/>
                </a:solidFill>
              </a:rPr>
              <a:t>Can be revoked if break law, or false information.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>
              <a:solidFill>
                <a:prstClr val="white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Royal Prerogative of Mercy</a:t>
            </a:r>
            <a:r>
              <a:rPr lang="en-US" altLang="en-US">
                <a:solidFill>
                  <a:prstClr val="white"/>
                </a:solidFill>
              </a:rPr>
              <a:t>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sentence reduction or release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	by the Queen.</a:t>
            </a:r>
          </a:p>
        </p:txBody>
      </p:sp>
      <p:pic>
        <p:nvPicPr>
          <p:cNvPr id="348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163"/>
            <a:ext cx="27813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7208838" y="238125"/>
            <a:ext cx="1409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white"/>
                </a:solidFill>
              </a:rPr>
              <a:t>MSS Coach</a:t>
            </a:r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4041775"/>
            <a:ext cx="1811338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4041775"/>
            <a:ext cx="24431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5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4572000"/>
            <a:ext cx="21399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810125"/>
            <a:ext cx="21923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80988"/>
            <a:ext cx="203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101600"/>
            <a:ext cx="229076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644775"/>
            <a:ext cx="18208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568575"/>
            <a:ext cx="2165351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142237" y="1792398"/>
            <a:ext cx="4848924" cy="24689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1538" y="2644775"/>
            <a:ext cx="4706937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GOALS OF </a:t>
            </a:r>
            <a:br>
              <a:rPr lang="en-US" altLang="en-US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SENTENCING</a:t>
            </a:r>
          </a:p>
        </p:txBody>
      </p:sp>
      <p:sp>
        <p:nvSpPr>
          <p:cNvPr id="15371" name="TextBox 4"/>
          <p:cNvSpPr txBox="1">
            <a:spLocks noChangeArrowheads="1"/>
          </p:cNvSpPr>
          <p:nvPr/>
        </p:nvSpPr>
        <p:spPr bwMode="auto">
          <a:xfrm>
            <a:off x="0" y="3857625"/>
            <a:ext cx="2392363" cy="8302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</a:rPr>
              <a:t>PROTECT 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</a:rPr>
              <a:t>PUBLIC</a:t>
            </a:r>
          </a:p>
        </p:txBody>
      </p:sp>
      <p:sp>
        <p:nvSpPr>
          <p:cNvPr id="15372" name="TextBox 5"/>
          <p:cNvSpPr txBox="1">
            <a:spLocks noChangeArrowheads="1"/>
          </p:cNvSpPr>
          <p:nvPr/>
        </p:nvSpPr>
        <p:spPr bwMode="auto">
          <a:xfrm>
            <a:off x="822325" y="120650"/>
            <a:ext cx="2519363" cy="7381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</a:rPr>
              <a:t>RETRIBUTION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white"/>
                </a:solidFill>
              </a:rPr>
              <a:t>“EYE FOR AN EYE”??</a:t>
            </a:r>
          </a:p>
        </p:txBody>
      </p:sp>
      <p:sp>
        <p:nvSpPr>
          <p:cNvPr id="15373" name="TextBox 6"/>
          <p:cNvSpPr txBox="1">
            <a:spLocks noChangeArrowheads="1"/>
          </p:cNvSpPr>
          <p:nvPr/>
        </p:nvSpPr>
        <p:spPr bwMode="auto">
          <a:xfrm>
            <a:off x="4759325" y="103188"/>
            <a:ext cx="2433638" cy="6778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</a:rPr>
              <a:t>DETERENCE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white"/>
                </a:solidFill>
              </a:rPr>
              <a:t>“DON’T DO IT… AGAIN”</a:t>
            </a:r>
          </a:p>
        </p:txBody>
      </p:sp>
      <p:sp>
        <p:nvSpPr>
          <p:cNvPr id="15374" name="TextBox 7"/>
          <p:cNvSpPr txBox="1">
            <a:spLocks noChangeArrowheads="1"/>
          </p:cNvSpPr>
          <p:nvPr/>
        </p:nvSpPr>
        <p:spPr bwMode="auto">
          <a:xfrm>
            <a:off x="6202363" y="2095500"/>
            <a:ext cx="2941637" cy="6778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</a:rPr>
              <a:t>REHABILITATION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white"/>
                </a:solidFill>
              </a:rPr>
              <a:t>“BE A RESPONSIBLE CITIZEN”</a:t>
            </a:r>
          </a:p>
        </p:txBody>
      </p:sp>
      <p:sp>
        <p:nvSpPr>
          <p:cNvPr id="15375" name="TextBox 8"/>
          <p:cNvSpPr txBox="1">
            <a:spLocks noChangeArrowheads="1"/>
          </p:cNvSpPr>
          <p:nvPr/>
        </p:nvSpPr>
        <p:spPr bwMode="auto">
          <a:xfrm>
            <a:off x="5656263" y="5927725"/>
            <a:ext cx="2386012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</a:rPr>
              <a:t>RESTITUTION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prstClr val="white"/>
                </a:solidFill>
              </a:rPr>
              <a:t>“PAY-BACK SOCIETY”</a:t>
            </a:r>
          </a:p>
        </p:txBody>
      </p:sp>
      <p:sp>
        <p:nvSpPr>
          <p:cNvPr id="15376" name="TextBox 9"/>
          <p:cNvSpPr txBox="1">
            <a:spLocks noChangeArrowheads="1"/>
          </p:cNvSpPr>
          <p:nvPr/>
        </p:nvSpPr>
        <p:spPr bwMode="auto">
          <a:xfrm>
            <a:off x="1481138" y="6124575"/>
            <a:ext cx="2770187" cy="7381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</a:rPr>
              <a:t>DENUNCIATION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prstClr val="white"/>
                </a:solidFill>
              </a:rPr>
              <a:t>“SHAME ON YOU!”</a:t>
            </a:r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7499350" y="4597400"/>
            <a:ext cx="1562100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</a:rPr>
              <a:t>RECIDIVISM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prstClr val="white"/>
                </a:solidFill>
              </a:rPr>
              <a:t>“REPEATERS”</a:t>
            </a:r>
          </a:p>
        </p:txBody>
      </p:sp>
    </p:spTree>
    <p:extLst>
      <p:ext uri="{BB962C8B-B14F-4D97-AF65-F5344CB8AC3E}">
        <p14:creationId xmlns:p14="http://schemas.microsoft.com/office/powerpoint/2010/main" val="4690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7"/>
          <p:cNvSpPr txBox="1">
            <a:spLocks noChangeArrowheads="1"/>
          </p:cNvSpPr>
          <p:nvPr/>
        </p:nvSpPr>
        <p:spPr bwMode="auto">
          <a:xfrm>
            <a:off x="0" y="5480050"/>
            <a:ext cx="8839200" cy="138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FF00"/>
                </a:solidFill>
              </a:rPr>
              <a:t>SENTENCING HEARING </a:t>
            </a:r>
            <a:r>
              <a:rPr lang="en-US" altLang="en-US" sz="1800">
                <a:solidFill>
                  <a:prstClr val="white"/>
                </a:solidFill>
              </a:rPr>
              <a:t>– </a:t>
            </a:r>
            <a:r>
              <a:rPr lang="en-US" altLang="en-US" sz="2000">
                <a:solidFill>
                  <a:prstClr val="white"/>
                </a:solidFill>
              </a:rPr>
              <a:t>The judge will determine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				an appropriate sentence.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>
                <a:solidFill>
                  <a:srgbClr val="FFFF00"/>
                </a:solidFill>
              </a:rPr>
              <a:t>  Aggravating Factors - </a:t>
            </a:r>
            <a:r>
              <a:rPr lang="en-US" altLang="en-US" sz="2000">
                <a:solidFill>
                  <a:prstClr val="white"/>
                </a:solidFill>
              </a:rPr>
              <a:t>Criminal record, severity, attitude, impact statements.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>
                <a:solidFill>
                  <a:srgbClr val="FFFF00"/>
                </a:solidFill>
              </a:rPr>
              <a:t>  Mitigating Factors </a:t>
            </a:r>
            <a:r>
              <a:rPr lang="en-US" altLang="en-US" sz="2000">
                <a:solidFill>
                  <a:prstClr val="white"/>
                </a:solidFill>
              </a:rPr>
              <a:t>- circumstances, employment, remorse, health, etc.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SENTENCING PROCEDURES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0" y="1116013"/>
            <a:ext cx="7929563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FFFF00"/>
                </a:solidFill>
              </a:rPr>
              <a:t>PERSPECTIVES TO CONSIDER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b="1" u="sng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00"/>
                </a:solidFill>
              </a:rPr>
              <a:t>THE OFFENDER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white"/>
                </a:solidFill>
              </a:rPr>
              <a:t>	</a:t>
            </a:r>
            <a:r>
              <a:rPr lang="en-US" altLang="en-US" sz="2100" dirty="0">
                <a:solidFill>
                  <a:srgbClr val="FFFF00"/>
                </a:solidFill>
              </a:rPr>
              <a:t>PRE-SENTENCE REPORT</a:t>
            </a:r>
            <a:r>
              <a:rPr lang="en-US" altLang="en-US" sz="2100" dirty="0">
                <a:solidFill>
                  <a:prstClr val="white"/>
                </a:solidFill>
              </a:rPr>
              <a:t> – What is background info?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prstClr val="white"/>
                </a:solidFill>
              </a:rPr>
              <a:t>		ex. Family, past, mental health, etc.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prstClr val="white"/>
                </a:solidFill>
              </a:rPr>
              <a:t>	</a:t>
            </a:r>
            <a:r>
              <a:rPr lang="en-US" altLang="en-US" sz="2100" dirty="0">
                <a:solidFill>
                  <a:srgbClr val="FFFF00"/>
                </a:solidFill>
              </a:rPr>
              <a:t>PSYCHIATRIC ASSESMENT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100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00"/>
                </a:solidFill>
              </a:rPr>
              <a:t>THE VICTIM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prstClr val="white"/>
                </a:solidFill>
              </a:rPr>
              <a:t>	</a:t>
            </a:r>
            <a:r>
              <a:rPr lang="en-US" altLang="en-US" sz="2100" dirty="0">
                <a:solidFill>
                  <a:srgbClr val="FFFF00"/>
                </a:solidFill>
              </a:rPr>
              <a:t>VICTIM IMPACT STATEMENT </a:t>
            </a:r>
            <a:r>
              <a:rPr lang="en-US" altLang="en-US" sz="2100" dirty="0">
                <a:solidFill>
                  <a:prstClr val="white"/>
                </a:solidFill>
              </a:rPr>
              <a:t>– Describes harm or loss.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100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00"/>
                </a:solidFill>
              </a:rPr>
              <a:t>SOCIETY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prstClr val="white"/>
                </a:solidFill>
              </a:rPr>
              <a:t>	Safety- Previous Record, Time incarcerated.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009650"/>
            <a:ext cx="26797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2609850"/>
            <a:ext cx="1517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378325"/>
            <a:ext cx="215265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689975" y="5761038"/>
          <a:ext cx="415926" cy="10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63"/>
                <a:gridCol w="207963"/>
              </a:tblGrid>
              <a:tr h="3656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281" marR="91281" marT="45680" marB="4568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281" marR="91281" marT="45680" marB="45680"/>
                </a:tc>
              </a:tr>
              <a:tr h="3656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281" marR="91281" marT="45680" marB="4568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281" marR="91281" marT="45680" marB="45680"/>
                </a:tc>
              </a:tr>
              <a:tr h="3656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281" marR="91281" marT="45680" marB="4568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281" marR="91281" marT="45680" marB="4568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82550" y="11113"/>
            <a:ext cx="9144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TRADITIONAL SENTENCES</a:t>
            </a:r>
          </a:p>
        </p:txBody>
      </p:sp>
      <p:sp>
        <p:nvSpPr>
          <p:cNvPr id="21520" name="TextBox 3"/>
          <p:cNvSpPr txBox="1">
            <a:spLocks noChangeArrowheads="1"/>
          </p:cNvSpPr>
          <p:nvPr/>
        </p:nvSpPr>
        <p:spPr bwMode="auto">
          <a:xfrm>
            <a:off x="0" y="3648075"/>
            <a:ext cx="9105900" cy="3694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FF00"/>
                </a:solidFill>
              </a:rPr>
              <a:t>1. DISCHARGES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prstClr val="white"/>
                </a:solidFill>
              </a:rPr>
              <a:t> </a:t>
            </a:r>
            <a:r>
              <a:rPr lang="en-US" altLang="en-US">
                <a:solidFill>
                  <a:srgbClr val="FFFF00"/>
                </a:solidFill>
              </a:rPr>
              <a:t>Releasing ‘the bad guy’ for minor or 1</a:t>
            </a:r>
            <a:r>
              <a:rPr lang="en-US" altLang="en-US" baseline="30000">
                <a:solidFill>
                  <a:srgbClr val="FFFF00"/>
                </a:solidFill>
              </a:rPr>
              <a:t>st</a:t>
            </a:r>
            <a:r>
              <a:rPr lang="en-US" altLang="en-US">
                <a:solidFill>
                  <a:srgbClr val="FFFF00"/>
                </a:solidFill>
              </a:rPr>
              <a:t> offences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FFFF00"/>
                </a:solidFill>
              </a:rPr>
              <a:t>ABSOLUTE DISCHARGE</a:t>
            </a:r>
            <a:r>
              <a:rPr lang="en-US" altLang="en-US" sz="1800">
                <a:solidFill>
                  <a:prstClr val="white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</a:rPr>
              <a:t>	- release and erase criminal record after one year.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FFFF00"/>
                </a:solidFill>
              </a:rPr>
              <a:t>CONDITIONAL DISCHARGE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</a:rPr>
              <a:t>	- released on conditions: avoid contact, no booze or drugs, curfew etc.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</a:rPr>
              <a:t>	- after 3 yrs. record destroyed.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</a:rPr>
              <a:t>	- if broken = more severe punishment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prstClr val="white"/>
              </a:solidFill>
            </a:endParaRPr>
          </a:p>
        </p:txBody>
      </p:sp>
      <p:sp>
        <p:nvSpPr>
          <p:cNvPr id="17425" name="TextBox 4"/>
          <p:cNvSpPr txBox="1">
            <a:spLocks noChangeArrowheads="1"/>
          </p:cNvSpPr>
          <p:nvPr/>
        </p:nvSpPr>
        <p:spPr bwMode="auto">
          <a:xfrm>
            <a:off x="1187450" y="925513"/>
            <a:ext cx="6861175" cy="19383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prstClr val="white"/>
                </a:solidFill>
              </a:rPr>
              <a:t>QUESTIONS A JUDGE MUST ASK HIMSELF: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white"/>
                </a:solidFill>
              </a:rPr>
              <a:t>	1. Can rehabilitation work?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white"/>
                </a:solidFill>
              </a:rPr>
              <a:t>	2. Will he be a threat to others?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white"/>
                </a:solidFill>
              </a:rPr>
              <a:t>	3. Is restitution warranted?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white"/>
                </a:solidFill>
              </a:rPr>
              <a:t>	4. Will we make things worse? (YOA)</a:t>
            </a:r>
          </a:p>
        </p:txBody>
      </p:sp>
      <p:sp>
        <p:nvSpPr>
          <p:cNvPr id="21522" name="TextBox 5"/>
          <p:cNvSpPr txBox="1">
            <a:spLocks noChangeArrowheads="1"/>
          </p:cNvSpPr>
          <p:nvPr/>
        </p:nvSpPr>
        <p:spPr bwMode="auto">
          <a:xfrm>
            <a:off x="3027363" y="2940050"/>
            <a:ext cx="26336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>
                <a:solidFill>
                  <a:srgbClr val="FF0000"/>
                </a:solidFill>
              </a:rPr>
              <a:t>OPTIONS</a:t>
            </a:r>
          </a:p>
        </p:txBody>
      </p:sp>
      <p:pic>
        <p:nvPicPr>
          <p:cNvPr id="1742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5083175"/>
            <a:ext cx="18081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5"/>
          <p:cNvSpPr txBox="1">
            <a:spLocks noChangeArrowheads="1"/>
          </p:cNvSpPr>
          <p:nvPr/>
        </p:nvSpPr>
        <p:spPr bwMode="auto">
          <a:xfrm>
            <a:off x="0" y="176213"/>
            <a:ext cx="8172450" cy="31702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FFFF00"/>
                </a:solidFill>
              </a:rPr>
              <a:t>2. PROBATION </a:t>
            </a:r>
            <a:r>
              <a:rPr lang="en-US" altLang="en-US" dirty="0">
                <a:solidFill>
                  <a:srgbClr val="FFFF00"/>
                </a:solidFill>
              </a:rPr>
              <a:t>- </a:t>
            </a:r>
            <a:r>
              <a:rPr lang="en-US" altLang="en-US" sz="2000" dirty="0">
                <a:solidFill>
                  <a:srgbClr val="FFFF00"/>
                </a:solidFill>
              </a:rPr>
              <a:t>Allows the offender to live in community under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00"/>
                </a:solidFill>
              </a:rPr>
              <a:t>	supervision of a probation officer.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white"/>
                </a:solidFill>
              </a:rPr>
              <a:t>CONDITIONS: 	a. Keep the peace &amp; good behavior.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white"/>
                </a:solidFill>
              </a:rPr>
              <a:t>		b. Appear in court when required.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white"/>
                </a:solidFill>
              </a:rPr>
              <a:t>		c. notification in any changes (name, address, job, etc.)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white"/>
                </a:solidFill>
              </a:rPr>
              <a:t>OPTIONAL CONDITIONS: Report regularly, known associates,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white"/>
                </a:solidFill>
              </a:rPr>
              <a:t>		specific locations, counseling, drugs, and alcohol.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prstClr val="white"/>
              </a:solidFill>
            </a:endParaRPr>
          </a:p>
        </p:txBody>
      </p:sp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2732088" y="4483100"/>
            <a:ext cx="6372225" cy="200025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u="sng">
                <a:solidFill>
                  <a:srgbClr val="FFFF00"/>
                </a:solidFill>
              </a:rPr>
              <a:t>3. </a:t>
            </a:r>
            <a:r>
              <a:rPr lang="en-US" altLang="en-US" b="1" u="sng">
                <a:solidFill>
                  <a:srgbClr val="FFFF00"/>
                </a:solidFill>
              </a:rPr>
              <a:t>SUSPENDED SENTENCE </a:t>
            </a:r>
            <a:r>
              <a:rPr lang="en-US" altLang="en-US" sz="2000">
                <a:solidFill>
                  <a:srgbClr val="FFFF00"/>
                </a:solidFill>
              </a:rPr>
              <a:t>-  Judge opts for no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	sentence provided certain requirements 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	 met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	- Minor offences or 1</a:t>
            </a:r>
            <a:r>
              <a:rPr lang="en-US" altLang="en-US" sz="2000" baseline="30000">
                <a:solidFill>
                  <a:prstClr val="white"/>
                </a:solidFill>
              </a:rPr>
              <a:t>st</a:t>
            </a:r>
            <a:r>
              <a:rPr lang="en-US" altLang="en-US" sz="2000">
                <a:solidFill>
                  <a:prstClr val="white"/>
                </a:solidFill>
              </a:rPr>
              <a:t> time offender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	- Cannot have a CCC minimum sentence</a:t>
            </a:r>
          </a:p>
        </p:txBody>
      </p:sp>
      <p:pic>
        <p:nvPicPr>
          <p:cNvPr id="194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2268538"/>
            <a:ext cx="15636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555625"/>
            <a:ext cx="16033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470275"/>
            <a:ext cx="236061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0" y="0"/>
            <a:ext cx="4797425" cy="360045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         </a:t>
            </a:r>
            <a:r>
              <a:rPr lang="en-US" altLang="en-US" b="1" u="sng">
                <a:solidFill>
                  <a:srgbClr val="FFFF00"/>
                </a:solidFill>
              </a:rPr>
              <a:t>4. INTERMITTENT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                </a:t>
            </a:r>
            <a:r>
              <a:rPr lang="en-US" altLang="en-US" b="1" u="sng">
                <a:solidFill>
                  <a:srgbClr val="FFFF00"/>
                </a:solidFill>
              </a:rPr>
              <a:t>SENTENCE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Served on weekends and nights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- less than 90 day sentence.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- non violent, jobs, families.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- probation when ‘out’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4797425" y="0"/>
            <a:ext cx="4273550" cy="3662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         </a:t>
            </a:r>
            <a:r>
              <a:rPr lang="en-US" altLang="en-US" u="sng">
                <a:solidFill>
                  <a:srgbClr val="FFFF00"/>
                </a:solidFill>
              </a:rPr>
              <a:t> </a:t>
            </a:r>
            <a:r>
              <a:rPr lang="en-US" altLang="en-US" b="1" u="sng">
                <a:solidFill>
                  <a:srgbClr val="FFFF00"/>
                </a:solidFill>
              </a:rPr>
              <a:t>5. CONDITIONAL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</a:rPr>
              <a:t>                  </a:t>
            </a:r>
            <a:r>
              <a:rPr lang="en-US" altLang="en-US" b="1" u="sng">
                <a:solidFill>
                  <a:srgbClr val="FFFF00"/>
                </a:solidFill>
              </a:rPr>
              <a:t>SENTENCE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A prison that can be served in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community.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- can’t have minimum sentence.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- usually stricter than probation.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- community service, addiction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            centers.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     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0" y="3624263"/>
            <a:ext cx="4797425" cy="3292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</a:rPr>
              <a:t>    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 b="1" u="sng">
                <a:solidFill>
                  <a:srgbClr val="FFFF00"/>
                </a:solidFill>
              </a:rPr>
              <a:t>6. ELECTRONIC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       </a:t>
            </a:r>
            <a:r>
              <a:rPr lang="en-US" altLang="en-US" b="1" u="sng">
                <a:solidFill>
                  <a:srgbClr val="FFFF00"/>
                </a:solidFill>
              </a:rPr>
              <a:t>MONITORING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Sentence   served at home  while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being monitored with an electronic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ankle bracelet.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- can = breath samples, video, etc.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prstClr val="white"/>
              </a:solidFill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797425" y="3662363"/>
            <a:ext cx="434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</a:rPr>
              <a:t>     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4797425" y="3662363"/>
            <a:ext cx="4273550" cy="329247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</a:rPr>
              <a:t>              </a:t>
            </a:r>
            <a:r>
              <a:rPr lang="en-US" altLang="en-US" b="1" u="sng">
                <a:solidFill>
                  <a:srgbClr val="FFFF00"/>
                </a:solidFill>
              </a:rPr>
              <a:t>7. SUSPENSION OF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               </a:t>
            </a:r>
            <a:r>
              <a:rPr lang="en-US" altLang="en-US" b="1" u="sng">
                <a:solidFill>
                  <a:srgbClr val="FFFF00"/>
                </a:solidFill>
              </a:rPr>
              <a:t>PRIVILEDGES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Taking away specific privileges.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- Driving, Firearms, Hometown???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5389563"/>
            <a:ext cx="26431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5272088"/>
            <a:ext cx="14652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5673725"/>
            <a:ext cx="16017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5673725"/>
            <a:ext cx="14446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93913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093913"/>
            <a:ext cx="11953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-Right Arrow 7"/>
          <p:cNvSpPr/>
          <p:nvPr/>
        </p:nvSpPr>
        <p:spPr>
          <a:xfrm>
            <a:off x="1042164" y="2487305"/>
            <a:ext cx="803364" cy="332366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2320925"/>
            <a:ext cx="286067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320925"/>
            <a:ext cx="2133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67088" y="3884613"/>
            <a:ext cx="2860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0000"/>
                </a:solidFill>
              </a:rPr>
              <a:t>What effect do these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0000"/>
                </a:solidFill>
              </a:rPr>
              <a:t>have on prisons?</a:t>
            </a:r>
          </a:p>
        </p:txBody>
      </p:sp>
    </p:spTree>
    <p:extLst>
      <p:ext uri="{BB962C8B-B14F-4D97-AF65-F5344CB8AC3E}">
        <p14:creationId xmlns:p14="http://schemas.microsoft.com/office/powerpoint/2010/main" val="35266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4" grpId="0" animBg="1"/>
      <p:bldP spid="23555" grpId="0" animBg="1"/>
      <p:bldP spid="23557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3813"/>
            <a:ext cx="4854575" cy="3354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FF00"/>
                </a:solidFill>
              </a:rPr>
              <a:t>8. </a:t>
            </a:r>
            <a:r>
              <a:rPr lang="en-US" altLang="en-US" sz="2200" b="1" u="sng">
                <a:solidFill>
                  <a:srgbClr val="FFFF00"/>
                </a:solidFill>
              </a:rPr>
              <a:t>BINDING OVER/PEACE BOND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Good behavior for 12 months.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- Like a restraining order </a:t>
            </a:r>
            <a:r>
              <a:rPr lang="en-US" altLang="en-US" sz="1600">
                <a:solidFill>
                  <a:prstClr val="white"/>
                </a:solidFill>
              </a:rPr>
              <a:t>(R.O. = Temporary)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- Ex. Placed on someone who issues 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 threat.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 - If broken = a crime.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4575" y="0"/>
            <a:ext cx="4289425" cy="3878263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FF00"/>
                </a:solidFill>
              </a:rPr>
              <a:t>9. DEPORTATION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Expulsion from the country.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- Indictable offence of non-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   Canadian.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prstClr val="white"/>
                </a:solidFill>
              </a:rPr>
              <a:t>                  </a:t>
            </a:r>
            <a:r>
              <a:rPr lang="en-US" altLang="en-US" sz="1400">
                <a:solidFill>
                  <a:srgbClr val="FF6600"/>
                </a:solidFill>
              </a:rPr>
              <a:t> PG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6600"/>
                </a:solidFill>
              </a:rPr>
              <a:t>Gangster with no citizen-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6600"/>
                </a:solidFill>
              </a:rPr>
              <a:t>Ship papers facing deportation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22825" y="3378200"/>
            <a:ext cx="4176713" cy="3540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FF00"/>
                </a:solidFill>
              </a:rPr>
              <a:t>11. FINES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Money paid as a penalty for crimes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413125"/>
            <a:ext cx="4822825" cy="354012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FF00"/>
                </a:solidFill>
              </a:rPr>
              <a:t>10. PLEA BARGAINING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A negotiated deal; guilty plea usually for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a lesser sentence.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00"/>
                </a:solidFill>
              </a:rPr>
              <a:t>  </a:t>
            </a:r>
            <a:r>
              <a:rPr lang="en-US" altLang="en-US" sz="2000">
                <a:solidFill>
                  <a:prstClr val="white"/>
                </a:solidFill>
              </a:rPr>
              <a:t>Controversial ???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Karla Homolka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        Testimony for two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	   12yr. Sentences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                   served concurrently.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prstClr val="white"/>
              </a:solidFill>
            </a:endParaRPr>
          </a:p>
        </p:txBody>
      </p:sp>
      <p:pic>
        <p:nvPicPr>
          <p:cNvPr id="2150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577975"/>
            <a:ext cx="16541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1381125"/>
            <a:ext cx="2032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4927600" y="1393825"/>
            <a:ext cx="2039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prstClr val="white"/>
                </a:solidFill>
              </a:rPr>
              <a:t>      </a:t>
            </a:r>
            <a:r>
              <a:rPr lang="en-US" altLang="en-US" sz="1400">
                <a:solidFill>
                  <a:srgbClr val="FF6600"/>
                </a:solidFill>
              </a:rPr>
              <a:t> Vancouver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6600"/>
                </a:solidFill>
              </a:rPr>
              <a:t>Chinese street racer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6600"/>
                </a:solidFill>
              </a:rPr>
              <a:t>Faced deportation after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6600"/>
                </a:solidFill>
              </a:rPr>
              <a:t>Killing pedestrian</a:t>
            </a:r>
          </a:p>
        </p:txBody>
      </p:sp>
      <p:pic>
        <p:nvPicPr>
          <p:cNvPr id="215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2425"/>
            <a:ext cx="11985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379913"/>
            <a:ext cx="173672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379913"/>
            <a:ext cx="18923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788" y="439738"/>
            <a:ext cx="8534400" cy="2308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u="sng">
                <a:solidFill>
                  <a:srgbClr val="FFFF00"/>
                </a:solidFill>
              </a:rPr>
              <a:t>INCARCERATION – “Jail Time”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000">
                <a:solidFill>
                  <a:prstClr val="white"/>
                </a:solidFill>
              </a:rPr>
              <a:t>Must be for a specified length of time (Max. = 25yrs.).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000">
                <a:solidFill>
                  <a:prstClr val="white"/>
                </a:solidFill>
              </a:rPr>
              <a:t>NOTE – </a:t>
            </a:r>
            <a:r>
              <a:rPr lang="en-US" altLang="en-US" sz="2000">
                <a:solidFill>
                  <a:srgbClr val="FFFF00"/>
                </a:solidFill>
              </a:rPr>
              <a:t>Dangerous offenders </a:t>
            </a:r>
            <a:r>
              <a:rPr lang="en-US" altLang="en-US" sz="2000">
                <a:solidFill>
                  <a:prstClr val="white"/>
                </a:solidFill>
              </a:rPr>
              <a:t>can = </a:t>
            </a:r>
            <a:r>
              <a:rPr lang="en-US" altLang="en-US" sz="2000">
                <a:solidFill>
                  <a:srgbClr val="FFFF00"/>
                </a:solidFill>
              </a:rPr>
              <a:t>Indeterminate Sentence </a:t>
            </a:r>
            <a:r>
              <a:rPr lang="en-US" altLang="en-US" sz="2000">
                <a:solidFill>
                  <a:prstClr val="white"/>
                </a:solidFill>
              </a:rPr>
              <a:t>(Indefinite)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00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000">
                <a:solidFill>
                  <a:srgbClr val="FFFF00"/>
                </a:solidFill>
              </a:rPr>
              <a:t>Concurrent Sentence </a:t>
            </a:r>
            <a:r>
              <a:rPr lang="en-US" altLang="en-US" sz="2000">
                <a:solidFill>
                  <a:prstClr val="white"/>
                </a:solidFill>
              </a:rPr>
              <a:t>– Sentences served at the same time.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000">
                <a:solidFill>
                  <a:srgbClr val="FFFF00"/>
                </a:solidFill>
              </a:rPr>
              <a:t>Consecutive Sentence </a:t>
            </a:r>
            <a:r>
              <a:rPr lang="en-US" altLang="en-US" sz="2000">
                <a:solidFill>
                  <a:prstClr val="white"/>
                </a:solidFill>
              </a:rPr>
              <a:t>– Sentences served one after the other.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000">
              <a:solidFill>
                <a:prstClr val="white"/>
              </a:solidFill>
            </a:endParaRP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82550" y="2747963"/>
            <a:ext cx="90614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>
                <a:solidFill>
                  <a:srgbClr val="FF0000"/>
                </a:solidFill>
              </a:rPr>
              <a:t>JAIL TIME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</a:rPr>
              <a:t>________ PROs                                  CONs________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57713" y="3489325"/>
            <a:ext cx="0" cy="3368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3981450"/>
            <a:ext cx="1473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3981450"/>
            <a:ext cx="12461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981450"/>
            <a:ext cx="13668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57650"/>
            <a:ext cx="10890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027363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4792663"/>
            <a:ext cx="6286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5365750"/>
            <a:ext cx="18383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5626100"/>
            <a:ext cx="9445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981450"/>
            <a:ext cx="12461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5365750"/>
            <a:ext cx="1558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5853113"/>
            <a:ext cx="1219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6172200"/>
            <a:ext cx="1143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626100"/>
            <a:ext cx="6048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5457825"/>
            <a:ext cx="16748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3981450"/>
            <a:ext cx="1222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446713"/>
            <a:ext cx="12461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9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489200"/>
            <a:ext cx="26797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88925" y="0"/>
            <a:ext cx="85074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>
                <a:solidFill>
                  <a:srgbClr val="FFFF00"/>
                </a:solidFill>
              </a:rPr>
              <a:t>RESTORATIVE JUSTICE PROGRAMS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Focuses on using joint problem solving techniques that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involves the offenders, victims, &amp; community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</a:rPr>
              <a:t>(</a:t>
            </a:r>
            <a:r>
              <a:rPr lang="en-US" altLang="en-US" b="1" i="1">
                <a:solidFill>
                  <a:srgbClr val="FFFF00"/>
                </a:solidFill>
              </a:rPr>
              <a:t>Restore, rebuild, reconciliation, forgiveness, remorse</a:t>
            </a:r>
            <a:r>
              <a:rPr lang="en-US" altLang="en-US" b="1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3586163"/>
            <a:ext cx="250983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857375"/>
            <a:ext cx="22923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1857375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4406900"/>
            <a:ext cx="2336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552950"/>
            <a:ext cx="254158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0" y="1857375"/>
            <a:ext cx="3948113" cy="368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00"/>
                </a:solidFill>
              </a:rPr>
              <a:t>VICTIM-OFFENDER MEDIATION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144463" y="4070350"/>
            <a:ext cx="3425825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00"/>
                </a:solidFill>
              </a:rPr>
              <a:t>VICTIM-OFFENDER PANELS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5127625" y="1798638"/>
            <a:ext cx="4016375" cy="369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00"/>
                </a:solidFill>
              </a:rPr>
              <a:t>FAMILY GROUP CONFERENCING</a:t>
            </a: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5715000" y="4064000"/>
            <a:ext cx="3416300" cy="646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00"/>
                </a:solidFill>
              </a:rPr>
              <a:t>ABORIGINAL SENTENCING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00"/>
                </a:solidFill>
              </a:rPr>
              <a:t>CIRCLE</a:t>
            </a:r>
          </a:p>
        </p:txBody>
      </p:sp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5092700" y="6218238"/>
            <a:ext cx="2622550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i="1">
                <a:solidFill>
                  <a:srgbClr val="FFFF00"/>
                </a:solidFill>
              </a:rPr>
              <a:t>Would Sent. Circles work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i="1">
                <a:solidFill>
                  <a:srgbClr val="FFFF00"/>
                </a:solidFill>
              </a:rPr>
              <a:t>For non-Aboriginals?</a:t>
            </a: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3570288" y="5149850"/>
            <a:ext cx="2338387" cy="368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prstClr val="white"/>
                </a:solidFill>
              </a:rPr>
              <a:t>Mediated make-up??</a:t>
            </a:r>
          </a:p>
        </p:txBody>
      </p:sp>
    </p:spTree>
    <p:extLst>
      <p:ext uri="{BB962C8B-B14F-4D97-AF65-F5344CB8AC3E}">
        <p14:creationId xmlns:p14="http://schemas.microsoft.com/office/powerpoint/2010/main" val="30670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775</Words>
  <Application>Microsoft Office PowerPoint</Application>
  <PresentationFormat>On-screen Show (4:3)</PresentationFormat>
  <Paragraphs>284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Elemental</vt:lpstr>
      <vt:lpstr>SENTENCING  AND THE CORRECTIONAL SYSTEM</vt:lpstr>
      <vt:lpstr>GOALS OF  SENTENCING</vt:lpstr>
      <vt:lpstr>SENTENCING PROCEDURES</vt:lpstr>
      <vt:lpstr>TRADITIONAL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SENTENCING  AND THE CORRECTIONAL SYSTEM</dc:title>
  <dc:creator>TDSB</dc:creator>
  <cp:lastModifiedBy>TDSB</cp:lastModifiedBy>
  <cp:revision>4</cp:revision>
  <dcterms:created xsi:type="dcterms:W3CDTF">2014-05-26T14:44:12Z</dcterms:created>
  <dcterms:modified xsi:type="dcterms:W3CDTF">2014-05-26T15:02:13Z</dcterms:modified>
</cp:coreProperties>
</file>